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335" r:id="rId3"/>
    <p:sldId id="257" r:id="rId4"/>
    <p:sldId id="336" r:id="rId5"/>
    <p:sldId id="337" r:id="rId6"/>
    <p:sldId id="339" r:id="rId7"/>
    <p:sldId id="330" r:id="rId8"/>
    <p:sldId id="343" r:id="rId9"/>
    <p:sldId id="331" r:id="rId10"/>
    <p:sldId id="338" r:id="rId11"/>
    <p:sldId id="341" r:id="rId12"/>
    <p:sldId id="346" r:id="rId13"/>
    <p:sldId id="329" r:id="rId14"/>
    <p:sldId id="334" r:id="rId15"/>
    <p:sldId id="345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5" autoAdjust="0"/>
    <p:restoredTop sz="84531" autoAdjust="0"/>
  </p:normalViewPr>
  <p:slideViewPr>
    <p:cSldViewPr snapToGrid="0">
      <p:cViewPr varScale="1">
        <p:scale>
          <a:sx n="139" d="100"/>
          <a:sy n="139" d="100"/>
        </p:scale>
        <p:origin x="134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2C143-31C1-45EA-B896-287C22D0B410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31257-9CB7-478D-B00C-4FEF064183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9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Data: </a:t>
            </a:r>
            <a:r>
              <a:rPr lang="ko-KR" altLang="en-US" dirty="0"/>
              <a:t>링크에 직접 포함된 </a:t>
            </a:r>
            <a:r>
              <a:rPr lang="en-US" altLang="ko-KR" dirty="0"/>
              <a:t>Base64</a:t>
            </a:r>
            <a:r>
              <a:rPr lang="ko-KR" altLang="en-US" dirty="0"/>
              <a:t>로 </a:t>
            </a:r>
            <a:r>
              <a:rPr lang="ko-KR" altLang="en-US" dirty="0" err="1"/>
              <a:t>인코딩된</a:t>
            </a:r>
            <a:r>
              <a:rPr lang="ko-KR" altLang="en-US" dirty="0"/>
              <a:t> 데이터</a:t>
            </a:r>
            <a:endParaRPr lang="en-US" altLang="ko-KR" dirty="0"/>
          </a:p>
          <a:p>
            <a:r>
              <a:rPr lang="en-US" altLang="ko-KR" dirty="0"/>
              <a:t>File: </a:t>
            </a:r>
            <a:r>
              <a:rPr lang="ko-KR" altLang="en-US" dirty="0"/>
              <a:t>로컬 디스크에 있는 파일</a:t>
            </a:r>
            <a:endParaRPr lang="en-US" altLang="ko-KR" dirty="0"/>
          </a:p>
          <a:p>
            <a:r>
              <a:rPr lang="en-US" altLang="ko-KR" dirty="0"/>
              <a:t>Ftp: FTP</a:t>
            </a:r>
            <a:r>
              <a:rPr lang="ko-KR" altLang="en-US" dirty="0"/>
              <a:t> 서버</a:t>
            </a:r>
            <a:endParaRPr lang="en-US" altLang="ko-KR" dirty="0"/>
          </a:p>
          <a:p>
            <a:r>
              <a:rPr lang="en-US" altLang="ko-KR" dirty="0"/>
              <a:t>http: Hypertext Transfer Protocol</a:t>
            </a:r>
            <a:r>
              <a:rPr lang="ko-KR" altLang="en-US" dirty="0"/>
              <a:t>을 사용하는 </a:t>
            </a:r>
            <a:r>
              <a:rPr lang="en-US" altLang="ko-KR" dirty="0"/>
              <a:t>www </a:t>
            </a:r>
            <a:r>
              <a:rPr lang="ko-KR" altLang="en-US" dirty="0"/>
              <a:t>서버</a:t>
            </a:r>
            <a:endParaRPr lang="en-US" altLang="ko-KR" dirty="0"/>
          </a:p>
          <a:p>
            <a:r>
              <a:rPr lang="en-US" altLang="ko-KR" dirty="0"/>
              <a:t>mailto: </a:t>
            </a:r>
            <a:r>
              <a:rPr lang="ko-KR" altLang="en-US" dirty="0"/>
              <a:t>메일 주소</a:t>
            </a:r>
            <a:endParaRPr lang="en-US" altLang="ko-KR" dirty="0"/>
          </a:p>
          <a:p>
            <a:r>
              <a:rPr lang="en-US" altLang="ko-KR" dirty="0"/>
              <a:t>telnet: </a:t>
            </a:r>
            <a:r>
              <a:rPr lang="ko-KR" altLang="en-US" dirty="0"/>
              <a:t>텔넷 기반 서비스 연결</a:t>
            </a:r>
            <a:endParaRPr lang="en-US" altLang="ko-KR" dirty="0"/>
          </a:p>
          <a:p>
            <a:r>
              <a:rPr lang="en-US" altLang="ko-KR" dirty="0"/>
              <a:t>Urn: </a:t>
            </a:r>
            <a:r>
              <a:rPr lang="ko-KR" altLang="en-US" dirty="0"/>
              <a:t>통합 리소스 이름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656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230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442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7185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onCreate</a:t>
            </a:r>
            <a:r>
              <a:rPr lang="ko-KR" altLang="en-US" dirty="0"/>
              <a:t>를 포함한 전체 </a:t>
            </a:r>
            <a:r>
              <a:rPr lang="en-US" altLang="ko-KR" dirty="0"/>
              <a:t>log </a:t>
            </a:r>
            <a:r>
              <a:rPr lang="ko-KR" altLang="en-US" dirty="0"/>
              <a:t>확인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835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회전할 때의 </a:t>
            </a:r>
            <a:r>
              <a:rPr lang="en-US" altLang="ko-KR" dirty="0"/>
              <a:t>activity </a:t>
            </a:r>
            <a:r>
              <a:rPr lang="ko-KR" altLang="en-US" dirty="0"/>
              <a:t>로그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57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Data: </a:t>
            </a:r>
            <a:r>
              <a:rPr lang="ko-KR" altLang="en-US" dirty="0"/>
              <a:t>링크에 직접 포함된 </a:t>
            </a:r>
            <a:r>
              <a:rPr lang="en-US" altLang="ko-KR" dirty="0"/>
              <a:t>Base64</a:t>
            </a:r>
            <a:r>
              <a:rPr lang="ko-KR" altLang="en-US" dirty="0"/>
              <a:t>로 </a:t>
            </a:r>
            <a:r>
              <a:rPr lang="ko-KR" altLang="en-US" dirty="0" err="1"/>
              <a:t>인코딩된</a:t>
            </a:r>
            <a:r>
              <a:rPr lang="ko-KR" altLang="en-US" dirty="0"/>
              <a:t> 데이터</a:t>
            </a:r>
            <a:endParaRPr lang="en-US" altLang="ko-KR" dirty="0"/>
          </a:p>
          <a:p>
            <a:r>
              <a:rPr lang="en-US" altLang="ko-KR" dirty="0"/>
              <a:t>File: </a:t>
            </a:r>
            <a:r>
              <a:rPr lang="ko-KR" altLang="en-US" dirty="0"/>
              <a:t>로컬 디스크에 있는 파일</a:t>
            </a:r>
            <a:endParaRPr lang="en-US" altLang="ko-KR" dirty="0"/>
          </a:p>
          <a:p>
            <a:r>
              <a:rPr lang="en-US" altLang="ko-KR" dirty="0"/>
              <a:t>Ftp: FTP</a:t>
            </a:r>
            <a:r>
              <a:rPr lang="ko-KR" altLang="en-US" dirty="0"/>
              <a:t> 서버</a:t>
            </a:r>
            <a:endParaRPr lang="en-US" altLang="ko-KR" dirty="0"/>
          </a:p>
          <a:p>
            <a:r>
              <a:rPr lang="en-US" altLang="ko-KR" dirty="0"/>
              <a:t>http: Hypertext Transfer Protocol</a:t>
            </a:r>
            <a:r>
              <a:rPr lang="ko-KR" altLang="en-US" dirty="0"/>
              <a:t>을 사용하는 </a:t>
            </a:r>
            <a:r>
              <a:rPr lang="en-US" altLang="ko-KR" dirty="0"/>
              <a:t>www </a:t>
            </a:r>
            <a:r>
              <a:rPr lang="ko-KR" altLang="en-US" dirty="0"/>
              <a:t>서버</a:t>
            </a:r>
            <a:endParaRPr lang="en-US" altLang="ko-KR" dirty="0"/>
          </a:p>
          <a:p>
            <a:r>
              <a:rPr lang="en-US" altLang="ko-KR" dirty="0"/>
              <a:t>mailto: </a:t>
            </a:r>
            <a:r>
              <a:rPr lang="ko-KR" altLang="en-US" dirty="0"/>
              <a:t>메일 주소</a:t>
            </a:r>
            <a:endParaRPr lang="en-US" altLang="ko-KR" dirty="0"/>
          </a:p>
          <a:p>
            <a:r>
              <a:rPr lang="en-US" altLang="ko-KR" dirty="0"/>
              <a:t>telnet: </a:t>
            </a:r>
            <a:r>
              <a:rPr lang="ko-KR" altLang="en-US" dirty="0"/>
              <a:t>텔넷 기반 서비스 연결</a:t>
            </a:r>
            <a:endParaRPr lang="en-US" altLang="ko-KR" dirty="0"/>
          </a:p>
          <a:p>
            <a:r>
              <a:rPr lang="en-US" altLang="ko-KR" dirty="0"/>
              <a:t>Urn: </a:t>
            </a:r>
            <a:r>
              <a:rPr lang="ko-KR" altLang="en-US" dirty="0"/>
              <a:t>통합 리소스 이름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506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Data: </a:t>
            </a:r>
            <a:r>
              <a:rPr lang="ko-KR" altLang="en-US" dirty="0"/>
              <a:t>링크에 직접 포함된 </a:t>
            </a:r>
            <a:r>
              <a:rPr lang="en-US" altLang="ko-KR" dirty="0"/>
              <a:t>Base64</a:t>
            </a:r>
            <a:r>
              <a:rPr lang="ko-KR" altLang="en-US" dirty="0"/>
              <a:t>로 </a:t>
            </a:r>
            <a:r>
              <a:rPr lang="ko-KR" altLang="en-US" dirty="0" err="1"/>
              <a:t>인코딩된</a:t>
            </a:r>
            <a:r>
              <a:rPr lang="ko-KR" altLang="en-US" dirty="0"/>
              <a:t> 데이터</a:t>
            </a:r>
            <a:endParaRPr lang="en-US" altLang="ko-KR" dirty="0"/>
          </a:p>
          <a:p>
            <a:r>
              <a:rPr lang="en-US" altLang="ko-KR" dirty="0"/>
              <a:t>File: </a:t>
            </a:r>
            <a:r>
              <a:rPr lang="ko-KR" altLang="en-US" dirty="0"/>
              <a:t>로컬 디스크에 있는 파일</a:t>
            </a:r>
            <a:endParaRPr lang="en-US" altLang="ko-KR" dirty="0"/>
          </a:p>
          <a:p>
            <a:r>
              <a:rPr lang="en-US" altLang="ko-KR" dirty="0"/>
              <a:t>Ftp: FTP</a:t>
            </a:r>
            <a:r>
              <a:rPr lang="ko-KR" altLang="en-US" dirty="0"/>
              <a:t> 서버</a:t>
            </a:r>
            <a:endParaRPr lang="en-US" altLang="ko-KR" dirty="0"/>
          </a:p>
          <a:p>
            <a:r>
              <a:rPr lang="en-US" altLang="ko-KR" dirty="0"/>
              <a:t>http: Hypertext Transfer Protocol</a:t>
            </a:r>
            <a:r>
              <a:rPr lang="ko-KR" altLang="en-US" dirty="0"/>
              <a:t>을 사용하는 </a:t>
            </a:r>
            <a:r>
              <a:rPr lang="en-US" altLang="ko-KR" dirty="0"/>
              <a:t>www </a:t>
            </a:r>
            <a:r>
              <a:rPr lang="ko-KR" altLang="en-US" dirty="0"/>
              <a:t>서버</a:t>
            </a:r>
            <a:endParaRPr lang="en-US" altLang="ko-KR" dirty="0"/>
          </a:p>
          <a:p>
            <a:r>
              <a:rPr lang="en-US" altLang="ko-KR" dirty="0"/>
              <a:t>mailto: </a:t>
            </a:r>
            <a:r>
              <a:rPr lang="ko-KR" altLang="en-US" dirty="0"/>
              <a:t>메일 주소</a:t>
            </a:r>
            <a:endParaRPr lang="en-US" altLang="ko-KR" dirty="0"/>
          </a:p>
          <a:p>
            <a:r>
              <a:rPr lang="en-US" altLang="ko-KR" dirty="0"/>
              <a:t>telnet: </a:t>
            </a:r>
            <a:r>
              <a:rPr lang="ko-KR" altLang="en-US" dirty="0"/>
              <a:t>텔넷 기반 서비스 연결</a:t>
            </a:r>
            <a:endParaRPr lang="en-US" altLang="ko-KR" dirty="0"/>
          </a:p>
          <a:p>
            <a:r>
              <a:rPr lang="en-US" altLang="ko-KR" dirty="0"/>
              <a:t>Urn: </a:t>
            </a:r>
            <a:r>
              <a:rPr lang="ko-KR" altLang="en-US" dirty="0"/>
              <a:t>통합 리소스 이름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050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43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364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27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Standard,</a:t>
            </a:r>
            <a:r>
              <a:rPr lang="ko-KR" altLang="en-US" dirty="0"/>
              <a:t> </a:t>
            </a:r>
            <a:r>
              <a:rPr lang="en-US" altLang="ko-KR" dirty="0"/>
              <a:t>SingleTop</a:t>
            </a:r>
            <a:r>
              <a:rPr lang="ko-KR" altLang="en-US" dirty="0"/>
              <a:t>은 일반적인 </a:t>
            </a:r>
            <a:r>
              <a:rPr lang="en-US" altLang="ko-KR" dirty="0"/>
              <a:t>App</a:t>
            </a:r>
            <a:r>
              <a:rPr lang="ko-KR" altLang="en-US" dirty="0"/>
              <a:t>의 </a:t>
            </a:r>
            <a:r>
              <a:rPr lang="en-US" altLang="ko-KR" dirty="0"/>
              <a:t>Activity</a:t>
            </a:r>
            <a:r>
              <a:rPr lang="ko-KR" altLang="en-US" dirty="0"/>
              <a:t>로 적절</a:t>
            </a:r>
            <a:endParaRPr lang="en-US" altLang="ko-KR" dirty="0"/>
          </a:p>
          <a:p>
            <a:r>
              <a:rPr lang="ko-KR" altLang="en-US" dirty="0"/>
              <a:t>나머지</a:t>
            </a:r>
            <a:r>
              <a:rPr lang="en-US" altLang="ko-KR" dirty="0"/>
              <a:t> </a:t>
            </a:r>
            <a:r>
              <a:rPr lang="en-US" altLang="ko-KR" dirty="0" err="1"/>
              <a:t>SingleTask</a:t>
            </a:r>
            <a:r>
              <a:rPr lang="en-US" altLang="ko-KR" dirty="0"/>
              <a:t>, </a:t>
            </a:r>
            <a:r>
              <a:rPr lang="en-US" altLang="ko-KR" dirty="0" err="1"/>
              <a:t>SingleInstance</a:t>
            </a:r>
            <a:r>
              <a:rPr lang="en-US" altLang="ko-KR" dirty="0"/>
              <a:t>, </a:t>
            </a:r>
            <a:r>
              <a:rPr lang="en-US" altLang="ko-KR" dirty="0" err="1"/>
              <a:t>SingleInstancePerTask</a:t>
            </a:r>
            <a:r>
              <a:rPr lang="ko-KR" altLang="en-US" dirty="0"/>
              <a:t>는 일반적인 </a:t>
            </a:r>
            <a:r>
              <a:rPr lang="en-US" altLang="ko-KR" dirty="0"/>
              <a:t>Activity</a:t>
            </a:r>
            <a:r>
              <a:rPr lang="ko-KR" altLang="en-US" dirty="0"/>
              <a:t>로 적절하지 않아서 특수한 상황에서만 사용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93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회전할 때의 </a:t>
            </a:r>
            <a:r>
              <a:rPr lang="en-US" altLang="ko-KR" dirty="0"/>
              <a:t>activity </a:t>
            </a:r>
            <a:r>
              <a:rPr lang="ko-KR" altLang="en-US" dirty="0"/>
              <a:t>로그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349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Standard,</a:t>
            </a:r>
            <a:r>
              <a:rPr lang="ko-KR" altLang="en-US" dirty="0"/>
              <a:t> </a:t>
            </a:r>
            <a:r>
              <a:rPr lang="en-US" altLang="ko-KR" dirty="0"/>
              <a:t>SingleTop</a:t>
            </a:r>
            <a:r>
              <a:rPr lang="ko-KR" altLang="en-US" dirty="0"/>
              <a:t>은 일반적인 </a:t>
            </a:r>
            <a:r>
              <a:rPr lang="en-US" altLang="ko-KR" dirty="0"/>
              <a:t>App</a:t>
            </a:r>
            <a:r>
              <a:rPr lang="ko-KR" altLang="en-US" dirty="0"/>
              <a:t>의 </a:t>
            </a:r>
            <a:r>
              <a:rPr lang="en-US" altLang="ko-KR" dirty="0"/>
              <a:t>Activity</a:t>
            </a:r>
            <a:r>
              <a:rPr lang="ko-KR" altLang="en-US" dirty="0"/>
              <a:t>로 적절</a:t>
            </a:r>
            <a:endParaRPr lang="en-US" altLang="ko-KR" dirty="0"/>
          </a:p>
          <a:p>
            <a:r>
              <a:rPr lang="ko-KR" altLang="en-US" dirty="0"/>
              <a:t>나머지</a:t>
            </a:r>
            <a:r>
              <a:rPr lang="en-US" altLang="ko-KR" dirty="0"/>
              <a:t> </a:t>
            </a:r>
            <a:r>
              <a:rPr lang="en-US" altLang="ko-KR" dirty="0" err="1"/>
              <a:t>SingleTask</a:t>
            </a:r>
            <a:r>
              <a:rPr lang="en-US" altLang="ko-KR" dirty="0"/>
              <a:t>, </a:t>
            </a:r>
            <a:r>
              <a:rPr lang="en-US" altLang="ko-KR" dirty="0" err="1"/>
              <a:t>SingleInstance</a:t>
            </a:r>
            <a:r>
              <a:rPr lang="en-US" altLang="ko-KR" dirty="0"/>
              <a:t>, </a:t>
            </a:r>
            <a:r>
              <a:rPr lang="en-US" altLang="ko-KR" dirty="0" err="1"/>
              <a:t>SingleInstancePerTask</a:t>
            </a:r>
            <a:r>
              <a:rPr lang="ko-KR" altLang="en-US" dirty="0"/>
              <a:t>는 일반적인 </a:t>
            </a:r>
            <a:r>
              <a:rPr lang="en-US" altLang="ko-KR" dirty="0"/>
              <a:t>Activity</a:t>
            </a:r>
            <a:r>
              <a:rPr lang="ko-KR" altLang="en-US" dirty="0"/>
              <a:t>로 적절하지 않아서 특수한 상황에서만 사용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545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AAC91-3F2E-4F2A-DFED-27CEFEEBC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B14CCA-91DE-878F-82B1-EE7ED074A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D66F75-2B3E-B86B-5A67-0A92881B4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55ABE5-8F14-AE8C-80B8-121677D28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D25BBE-8988-D9F8-9780-CA1D7544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963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E39031-9E76-7AD7-D041-9338E3C9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1406FC-F42A-80AF-2467-D1044A285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6DB012-F37D-6F5B-88F2-5956D4CC0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1F4CC8-AB44-A7B6-580A-FDD4C72E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22FE30-331B-7A1B-BB95-FA989923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27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6A0071-2120-C695-ED07-AA33BED9FA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59F71-A765-8DD5-C48C-F81266673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00F72E-2569-3BFF-7CBC-09BBAF096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56D09-E5B2-FEFB-ACC6-1A6E2AEF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617E63-26F2-C316-3492-11C3D3D1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75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F7AB74-6229-D47B-3E86-135B1838D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6C0AF8-F163-7CF6-6598-A0192E917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0008C8-DB47-974D-95C4-F8FD3CECC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0A2176-8DAA-CFE4-B959-6986C9BD7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9B32E9-3376-2EF3-5536-AF1DDB28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140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0FCCE-1B72-6E5B-55AF-839B8D7E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6D0907-D1F8-8ED9-7573-A3E10A879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4F8773-0CB7-B6BC-4A5F-6381762A9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8A3C57-41CA-7F0E-C28F-BC75BAB6F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386E76-B834-6F3E-54DB-F3FC47EDF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700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1D1AA-EFB3-15D1-1DFF-B7F9E3DAB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2C14F7-BE69-9673-DA64-38A6178EC8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63C1FA-978D-9206-3379-7410FBE25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F420E0-5671-2BE4-6666-C8A794CD9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F9EAF4-1FBF-8871-BA04-DB66722C9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B644CD-DEC4-F041-1ABE-1661417BE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67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5CDD4-A787-D810-73BE-E2DED3D11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AB2554-E9C3-D906-3371-B971AD05D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635B9-E343-30CE-9897-08D83A7C8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2D120E-AD7E-71FE-A429-A53AF0C876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11B022E-2DEF-2259-FD41-1DFC0B5B75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6F6EB4-80A4-78F7-A84B-C249AA62B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C5298C-6486-0DB0-5E0F-04DF4365F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3C7E79-72D1-F3A3-0060-B8F43BD65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571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F3E09-1C98-0859-2575-2474A61F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0F1CDB-112D-30EB-A6F2-905770F52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5198D6-9CF4-031F-B19A-159DB470F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553B86-3846-54E9-12BF-7419C31E6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343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AC8F8B-CE76-4E2A-6923-CC088C5D8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A80F60-765C-8720-2897-3AF662B3C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96D83E-2075-777A-10D1-319FF87D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767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1567E-41AD-2505-3D11-AA9367153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B270A-9EBB-10DF-4A03-DF8CC4AE6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732556-B7D5-6350-8543-4C4786E94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EF1D3E-CE19-9632-4E41-3451DDE1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E26B4C-297C-BE87-25F0-4CB1F60F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A2DC91-6BCA-5C06-9BD5-A021509E8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495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189A5-39C4-1774-BA4C-4CC97BEFB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5AD012-2A57-676C-9EA6-CD169245D5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DE8D06-9F93-465A-0238-F04780F4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1F3A59-0459-01E4-5D88-E4F76B07E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DC4889-D638-9088-B46D-E1B33F1B4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1AE454-1CB3-D4BB-57A8-A77ECB173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73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685B335-9F51-20E0-CB9C-274382EA4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874658-A805-AC83-791F-0E8E762AB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0C8854-C3F5-0938-D8AD-15AF659AF2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9A32DC-A486-42E1-880C-3BD8374EE90B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5C970A-9EC8-529A-ED08-720FEB961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1E4522-13EB-4777-86AE-27090815F7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518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ndroiddevelopers/the-android-lifecycle-cheat-sheet-part-iv-49946659b094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android.com/guide/topics/manifest/activity-elemen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kr/search?q=&#53076;&#47196;&#45208;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example.com/" TargetMode="External"/><Relationship Id="rId4" Type="http://schemas.openxmlformats.org/officeDocument/2006/relationships/hyperlink" Target="https://john.doe@www.example.com:123/forum/questions/?tag=networking&amp;order=newest#top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3D6AA-020F-1588-DB34-A50661FE2E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Android </a:t>
            </a:r>
            <a:r>
              <a:rPr lang="ko-KR" altLang="en-US" dirty="0"/>
              <a:t>학습 보고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48B6C0-B39A-3B14-C4AB-2F4C96F159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설진우 </a:t>
            </a:r>
            <a:r>
              <a:rPr lang="en-US" altLang="ko-KR" dirty="0"/>
              <a:t>(Felix)</a:t>
            </a:r>
          </a:p>
          <a:p>
            <a:r>
              <a:rPr lang="en-US" altLang="ko-KR" dirty="0"/>
              <a:t>Ch6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515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AAA3300-00B6-C107-123E-BA9CCA1E5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271" y="1547312"/>
            <a:ext cx="6628838" cy="467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Activity Launch Mode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504AB0E-6DC9-0A66-4478-5C28D62F7625}"/>
              </a:ext>
            </a:extLst>
          </p:cNvPr>
          <p:cNvSpPr txBox="1"/>
          <p:nvPr/>
        </p:nvSpPr>
        <p:spPr>
          <a:xfrm>
            <a:off x="311149" y="771779"/>
            <a:ext cx="4866641" cy="153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Standard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AndroidManifest</a:t>
            </a:r>
            <a:r>
              <a:rPr lang="ko-KR" altLang="en-US" sz="1000" dirty="0"/>
              <a:t>의 </a:t>
            </a:r>
            <a:r>
              <a:rPr lang="en-US" altLang="ko-KR" sz="1000" dirty="0"/>
              <a:t>launchMode</a:t>
            </a:r>
            <a:r>
              <a:rPr lang="ko-KR" altLang="en-US" sz="1000" dirty="0"/>
              <a:t>의 기본 값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설정된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는 한 </a:t>
            </a:r>
            <a:r>
              <a:rPr lang="en-US" altLang="ko-KR" sz="1000" dirty="0"/>
              <a:t>Task </a:t>
            </a:r>
            <a:r>
              <a:rPr lang="ko-KR" altLang="en-US" sz="1000" dirty="0"/>
              <a:t>안에서도 여러 번 인스턴스화 될 수 있으며 여러 다른 </a:t>
            </a:r>
            <a:r>
              <a:rPr lang="en-US" altLang="ko-KR" sz="1000" dirty="0"/>
              <a:t>Task </a:t>
            </a:r>
            <a:r>
              <a:rPr lang="ko-KR" altLang="en-US" sz="1000" dirty="0"/>
              <a:t>안에도 속할 수 있다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09A32C-29EA-8B82-16B6-2027A5315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" r="1087"/>
          <a:stretch/>
        </p:blipFill>
        <p:spPr bwMode="auto">
          <a:xfrm>
            <a:off x="256032" y="5264753"/>
            <a:ext cx="4567428" cy="154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A8AFCB3-980A-3BA0-DBD3-52444DE5CD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7" r="3333"/>
          <a:stretch/>
        </p:blipFill>
        <p:spPr bwMode="auto">
          <a:xfrm>
            <a:off x="211106" y="1924142"/>
            <a:ext cx="5056632" cy="166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41BABA-32E8-645B-273C-A0B84CF1AF59}"/>
              </a:ext>
            </a:extLst>
          </p:cNvPr>
          <p:cNvSpPr txBox="1"/>
          <p:nvPr/>
        </p:nvSpPr>
        <p:spPr>
          <a:xfrm>
            <a:off x="311149" y="3771011"/>
            <a:ext cx="5531867" cy="149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SingleTop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Activity</a:t>
            </a:r>
            <a:r>
              <a:rPr lang="ko-KR" altLang="en-US" sz="1000" dirty="0"/>
              <a:t>가 </a:t>
            </a:r>
            <a:r>
              <a:rPr lang="en-US" altLang="ko-KR" sz="1000" dirty="0"/>
              <a:t>Task</a:t>
            </a:r>
            <a:r>
              <a:rPr lang="ko-KR" altLang="en-US" sz="1000" dirty="0"/>
              <a:t>의 </a:t>
            </a:r>
            <a:r>
              <a:rPr lang="en-US" altLang="ko-KR" sz="1000" dirty="0"/>
              <a:t>Top</a:t>
            </a:r>
            <a:r>
              <a:rPr lang="ko-KR" altLang="en-US" sz="1000" dirty="0"/>
              <a:t>에서 연달아 존재할 수 없음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Activity</a:t>
            </a:r>
            <a:r>
              <a:rPr lang="ko-KR" altLang="en-US" sz="1000" dirty="0"/>
              <a:t>의 인스턴스가 </a:t>
            </a:r>
            <a:r>
              <a:rPr lang="en-US" altLang="ko-KR" sz="1000" dirty="0"/>
              <a:t>Task</a:t>
            </a:r>
            <a:r>
              <a:rPr lang="ko-KR" altLang="en-US" sz="1000" dirty="0"/>
              <a:t>의 </a:t>
            </a:r>
            <a:r>
              <a:rPr lang="en-US" altLang="ko-KR" sz="1000" dirty="0"/>
              <a:t>Top</a:t>
            </a:r>
            <a:r>
              <a:rPr lang="ko-KR" altLang="en-US" sz="1000" dirty="0"/>
              <a:t>에 있을 경우 해당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를 다시 </a:t>
            </a:r>
            <a:r>
              <a:rPr lang="en-US" altLang="ko-KR" sz="1000" dirty="0" err="1"/>
              <a:t>startActivity</a:t>
            </a:r>
            <a:r>
              <a:rPr lang="ko-KR" altLang="en-US" sz="1000" dirty="0"/>
              <a:t>하면 </a:t>
            </a:r>
            <a:r>
              <a:rPr lang="en-US" altLang="ko-KR" sz="1000" dirty="0" err="1"/>
              <a:t>onCreate</a:t>
            </a:r>
            <a:r>
              <a:rPr lang="ko-KR" altLang="en-US" sz="1000" dirty="0"/>
              <a:t>가 아닌 </a:t>
            </a:r>
            <a:r>
              <a:rPr lang="en-US" altLang="ko-KR" sz="1000" dirty="0" err="1"/>
              <a:t>onNewIntent</a:t>
            </a:r>
            <a:r>
              <a:rPr lang="ko-KR" altLang="en-US" sz="1000" dirty="0"/>
              <a:t>가 호출되면 </a:t>
            </a:r>
            <a:r>
              <a:rPr lang="en-US" altLang="ko-KR" sz="1000" dirty="0"/>
              <a:t>Activity</a:t>
            </a:r>
            <a:r>
              <a:rPr lang="ko-KR" altLang="en-US" sz="1000" dirty="0"/>
              <a:t>의 인스턴스가 </a:t>
            </a:r>
            <a:r>
              <a:rPr lang="en-US" altLang="ko-KR" sz="1000" dirty="0"/>
              <a:t>Task</a:t>
            </a:r>
            <a:r>
              <a:rPr lang="ko-KR" altLang="en-US" sz="1000" dirty="0"/>
              <a:t>에 추가되지 않는다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기존 </a:t>
            </a:r>
            <a:r>
              <a:rPr lang="en-US" altLang="ko-KR" sz="1000" dirty="0"/>
              <a:t>instance</a:t>
            </a:r>
            <a:r>
              <a:rPr lang="ko-KR" altLang="en-US" sz="1000" dirty="0"/>
              <a:t>를 재활용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Top</a:t>
            </a:r>
            <a:r>
              <a:rPr lang="ko-KR" altLang="en-US" sz="1000" dirty="0"/>
              <a:t>이 아닌 </a:t>
            </a:r>
            <a:r>
              <a:rPr lang="en-US" altLang="ko-KR" sz="1000" dirty="0"/>
              <a:t>Task</a:t>
            </a:r>
            <a:r>
              <a:rPr lang="ko-KR" altLang="en-US" sz="1000" dirty="0"/>
              <a:t>의 다른 위치에서는 여러 번 인스턴스화 가능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288107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Activity Launch Mode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504AB0E-6DC9-0A66-4478-5C28D62F7625}"/>
              </a:ext>
            </a:extLst>
          </p:cNvPr>
          <p:cNvSpPr txBox="1"/>
          <p:nvPr/>
        </p:nvSpPr>
        <p:spPr>
          <a:xfrm>
            <a:off x="311149" y="771779"/>
            <a:ext cx="4866641" cy="1072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/>
              <a:t>SingleTask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설정된 </a:t>
            </a:r>
            <a:r>
              <a:rPr lang="en-US" altLang="ko-KR" sz="1000" dirty="0"/>
              <a:t>Activity</a:t>
            </a:r>
            <a:r>
              <a:rPr lang="ko-KR" altLang="en-US" sz="1000" dirty="0"/>
              <a:t>가 </a:t>
            </a:r>
            <a:r>
              <a:rPr lang="en-US" altLang="ko-KR" sz="1000" dirty="0"/>
              <a:t>Task</a:t>
            </a:r>
            <a:r>
              <a:rPr lang="ko-KR" altLang="en-US" sz="1000" dirty="0"/>
              <a:t>내에 이미 존재한다면</a:t>
            </a:r>
            <a:r>
              <a:rPr lang="en-US" altLang="ko-KR" sz="1000" dirty="0"/>
              <a:t>, </a:t>
            </a:r>
            <a:r>
              <a:rPr lang="ko-KR" altLang="en-US" sz="1000" dirty="0"/>
              <a:t>기존의 인스턴스로 라우팅해준다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09A32C-29EA-8B82-16B6-2027A5315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61075" y="2396634"/>
            <a:ext cx="4115510" cy="147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A8AFCB3-980A-3BA0-DBD3-52444DE5C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6789" y="3060903"/>
            <a:ext cx="4259562" cy="352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41BABA-32E8-645B-273C-A0B84CF1AF59}"/>
              </a:ext>
            </a:extLst>
          </p:cNvPr>
          <p:cNvSpPr txBox="1"/>
          <p:nvPr/>
        </p:nvSpPr>
        <p:spPr>
          <a:xfrm>
            <a:off x="6041390" y="771779"/>
            <a:ext cx="5769610" cy="149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/>
              <a:t>SingleInstance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설정된 </a:t>
            </a:r>
            <a:r>
              <a:rPr lang="en-US" altLang="ko-KR" sz="1000" dirty="0"/>
              <a:t>Activity</a:t>
            </a:r>
            <a:r>
              <a:rPr lang="ko-KR" altLang="en-US" sz="1000" dirty="0"/>
              <a:t>가 </a:t>
            </a:r>
            <a:r>
              <a:rPr lang="en-US" altLang="ko-KR" sz="1000" dirty="0"/>
              <a:t>Task</a:t>
            </a:r>
            <a:r>
              <a:rPr lang="ko-KR" altLang="en-US" sz="1000" dirty="0"/>
              <a:t>의 </a:t>
            </a:r>
            <a:r>
              <a:rPr lang="en-US" altLang="ko-KR" sz="1000" dirty="0"/>
              <a:t>Top</a:t>
            </a:r>
            <a:r>
              <a:rPr lang="ko-KR" altLang="en-US" sz="1000" dirty="0"/>
              <a:t>에서 연달아 존재할 수 없음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Activity</a:t>
            </a:r>
            <a:r>
              <a:rPr lang="ko-KR" altLang="en-US" sz="1000" dirty="0"/>
              <a:t>의 인스턴스가 </a:t>
            </a:r>
            <a:r>
              <a:rPr lang="en-US" altLang="ko-KR" sz="1000" dirty="0"/>
              <a:t>Task</a:t>
            </a:r>
            <a:r>
              <a:rPr lang="ko-KR" altLang="en-US" sz="1000" dirty="0"/>
              <a:t>의 </a:t>
            </a:r>
            <a:r>
              <a:rPr lang="en-US" altLang="ko-KR" sz="1000" dirty="0"/>
              <a:t>Top</a:t>
            </a:r>
            <a:r>
              <a:rPr lang="ko-KR" altLang="en-US" sz="1000" dirty="0"/>
              <a:t>에 있을 경우 해당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를 다시 </a:t>
            </a:r>
            <a:r>
              <a:rPr lang="en-US" altLang="ko-KR" sz="1000" dirty="0" err="1"/>
              <a:t>startActivity</a:t>
            </a:r>
            <a:r>
              <a:rPr lang="ko-KR" altLang="en-US" sz="1000" dirty="0"/>
              <a:t>하면 </a:t>
            </a:r>
            <a:r>
              <a:rPr lang="en-US" altLang="ko-KR" sz="1000" dirty="0" err="1"/>
              <a:t>onCreate</a:t>
            </a:r>
            <a:r>
              <a:rPr lang="ko-KR" altLang="en-US" sz="1000" dirty="0"/>
              <a:t>가 아닌 </a:t>
            </a:r>
            <a:r>
              <a:rPr lang="en-US" altLang="ko-KR" sz="1000" dirty="0" err="1"/>
              <a:t>onNewIntent</a:t>
            </a:r>
            <a:r>
              <a:rPr lang="ko-KR" altLang="en-US" sz="1000" dirty="0"/>
              <a:t>가 호출되면 </a:t>
            </a:r>
            <a:r>
              <a:rPr lang="en-US" altLang="ko-KR" sz="1000" dirty="0"/>
              <a:t>Activity</a:t>
            </a:r>
            <a:r>
              <a:rPr lang="ko-KR" altLang="en-US" sz="1000" dirty="0"/>
              <a:t>의 인스턴스가 </a:t>
            </a:r>
            <a:r>
              <a:rPr lang="en-US" altLang="ko-KR" sz="1000" dirty="0"/>
              <a:t>Task</a:t>
            </a:r>
            <a:r>
              <a:rPr lang="ko-KR" altLang="en-US" sz="1000" dirty="0"/>
              <a:t>에 추가되지 않는다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기존 </a:t>
            </a:r>
            <a:r>
              <a:rPr lang="en-US" altLang="ko-KR" sz="1000" dirty="0"/>
              <a:t>instance</a:t>
            </a:r>
            <a:r>
              <a:rPr lang="ko-KR" altLang="en-US" sz="1000" dirty="0"/>
              <a:t>를 재활용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Top</a:t>
            </a:r>
            <a:r>
              <a:rPr lang="ko-KR" altLang="en-US" sz="1000" dirty="0"/>
              <a:t>이 아닌 </a:t>
            </a:r>
            <a:r>
              <a:rPr lang="en-US" altLang="ko-KR" sz="1000" dirty="0"/>
              <a:t>Task</a:t>
            </a:r>
            <a:r>
              <a:rPr lang="ko-KR" altLang="en-US" sz="1000" dirty="0"/>
              <a:t>의 다른 위치에서는 여러 번 인스턴스화 가능</a:t>
            </a:r>
            <a:endParaRPr lang="en-US" altLang="ko-KR" sz="10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FACB34F-D04A-86D3-278B-0061C87BC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41390" y="5385641"/>
            <a:ext cx="4115510" cy="147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9A1148-1A06-668F-2CD3-1BE556C3402A}"/>
              </a:ext>
            </a:extLst>
          </p:cNvPr>
          <p:cNvSpPr txBox="1"/>
          <p:nvPr/>
        </p:nvSpPr>
        <p:spPr>
          <a:xfrm>
            <a:off x="6041390" y="3868993"/>
            <a:ext cx="5769610" cy="149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/>
              <a:t>SingleInstancePerTask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설정된 </a:t>
            </a:r>
            <a:r>
              <a:rPr lang="en-US" altLang="ko-KR" sz="1000" dirty="0"/>
              <a:t>Activity</a:t>
            </a:r>
            <a:r>
              <a:rPr lang="ko-KR" altLang="en-US" sz="1000" dirty="0"/>
              <a:t>가 </a:t>
            </a:r>
            <a:r>
              <a:rPr lang="en-US" altLang="ko-KR" sz="1000" dirty="0"/>
              <a:t>Task</a:t>
            </a:r>
            <a:r>
              <a:rPr lang="ko-KR" altLang="en-US" sz="1000" dirty="0"/>
              <a:t>의 </a:t>
            </a:r>
            <a:r>
              <a:rPr lang="en-US" altLang="ko-KR" sz="1000" dirty="0"/>
              <a:t>Top</a:t>
            </a:r>
            <a:r>
              <a:rPr lang="ko-KR" altLang="en-US" sz="1000" dirty="0"/>
              <a:t>에서 연달아 존재할 수 없음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Activity</a:t>
            </a:r>
            <a:r>
              <a:rPr lang="ko-KR" altLang="en-US" sz="1000" dirty="0"/>
              <a:t>의 인스턴스가 </a:t>
            </a:r>
            <a:r>
              <a:rPr lang="en-US" altLang="ko-KR" sz="1000" dirty="0"/>
              <a:t>Task</a:t>
            </a:r>
            <a:r>
              <a:rPr lang="ko-KR" altLang="en-US" sz="1000" dirty="0"/>
              <a:t>의 </a:t>
            </a:r>
            <a:r>
              <a:rPr lang="en-US" altLang="ko-KR" sz="1000" dirty="0"/>
              <a:t>Top</a:t>
            </a:r>
            <a:r>
              <a:rPr lang="ko-KR" altLang="en-US" sz="1000" dirty="0"/>
              <a:t>에 있을 경우 해당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를 다시 </a:t>
            </a:r>
            <a:r>
              <a:rPr lang="en-US" altLang="ko-KR" sz="1000" dirty="0" err="1"/>
              <a:t>startActivity</a:t>
            </a:r>
            <a:r>
              <a:rPr lang="ko-KR" altLang="en-US" sz="1000" dirty="0"/>
              <a:t>하면 </a:t>
            </a:r>
            <a:r>
              <a:rPr lang="en-US" altLang="ko-KR" sz="1000" dirty="0" err="1"/>
              <a:t>onCreate</a:t>
            </a:r>
            <a:r>
              <a:rPr lang="ko-KR" altLang="en-US" sz="1000" dirty="0"/>
              <a:t>가 아닌 </a:t>
            </a:r>
            <a:r>
              <a:rPr lang="en-US" altLang="ko-KR" sz="1000" dirty="0" err="1"/>
              <a:t>onNewIntent</a:t>
            </a:r>
            <a:r>
              <a:rPr lang="ko-KR" altLang="en-US" sz="1000" dirty="0"/>
              <a:t>가 호출되면 </a:t>
            </a:r>
            <a:r>
              <a:rPr lang="en-US" altLang="ko-KR" sz="1000" dirty="0"/>
              <a:t>Activity</a:t>
            </a:r>
            <a:r>
              <a:rPr lang="ko-KR" altLang="en-US" sz="1000" dirty="0"/>
              <a:t>의 인스턴스가 </a:t>
            </a:r>
            <a:r>
              <a:rPr lang="en-US" altLang="ko-KR" sz="1000" dirty="0"/>
              <a:t>Task</a:t>
            </a:r>
            <a:r>
              <a:rPr lang="ko-KR" altLang="en-US" sz="1000" dirty="0"/>
              <a:t>에 추가되지 않는다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기존 </a:t>
            </a:r>
            <a:r>
              <a:rPr lang="en-US" altLang="ko-KR" sz="1000" dirty="0"/>
              <a:t>instance</a:t>
            </a:r>
            <a:r>
              <a:rPr lang="ko-KR" altLang="en-US" sz="1000" dirty="0"/>
              <a:t>를 재활용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Top</a:t>
            </a:r>
            <a:r>
              <a:rPr lang="ko-KR" altLang="en-US" sz="1000" dirty="0"/>
              <a:t>이 아닌 </a:t>
            </a:r>
            <a:r>
              <a:rPr lang="en-US" altLang="ko-KR" sz="1000" dirty="0"/>
              <a:t>Task</a:t>
            </a:r>
            <a:r>
              <a:rPr lang="ko-KR" altLang="en-US" sz="1000" dirty="0"/>
              <a:t>의 다른 위치에서는 여러 번 인스턴스화 가능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37360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Bundle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504AB0E-6DC9-0A66-4478-5C28D62F7625}"/>
              </a:ext>
            </a:extLst>
          </p:cNvPr>
          <p:cNvSpPr txBox="1"/>
          <p:nvPr/>
        </p:nvSpPr>
        <p:spPr>
          <a:xfrm>
            <a:off x="311149" y="771779"/>
            <a:ext cx="4866641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Map</a:t>
            </a:r>
            <a:r>
              <a:rPr lang="ko-KR" altLang="en-US" sz="1000" dirty="0"/>
              <a:t>의 형태로 여러가지 </a:t>
            </a:r>
            <a:r>
              <a:rPr lang="en-US" altLang="ko-KR" sz="1000" dirty="0"/>
              <a:t>type</a:t>
            </a:r>
            <a:r>
              <a:rPr lang="ko-KR" altLang="en-US" sz="1000" dirty="0"/>
              <a:t>의 값을 저장하는 </a:t>
            </a:r>
            <a:r>
              <a:rPr lang="en-US" altLang="ko-KR" sz="1000" dirty="0"/>
              <a:t>Class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상태</a:t>
            </a:r>
            <a:r>
              <a:rPr lang="en-US" altLang="ko-KR" sz="1000" dirty="0"/>
              <a:t>/</a:t>
            </a:r>
            <a:r>
              <a:rPr lang="ko-KR" altLang="en-US" sz="1000" dirty="0"/>
              <a:t>값 등을 저장하기 위한 객체로 사용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5784D0-B085-3CC0-6982-68EFEF340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73" y="1532969"/>
            <a:ext cx="3134019" cy="532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53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인텐트 필터 </a:t>
            </a:r>
            <a:r>
              <a:rPr lang="en-US" altLang="ko-KR" sz="1500" dirty="0"/>
              <a:t>(Intent Filter)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B14B06-BA4D-100E-0859-A78BBDAB955D}"/>
              </a:ext>
            </a:extLst>
          </p:cNvPr>
          <p:cNvSpPr txBox="1"/>
          <p:nvPr/>
        </p:nvSpPr>
        <p:spPr>
          <a:xfrm>
            <a:off x="311149" y="652361"/>
            <a:ext cx="5446921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Component</a:t>
            </a:r>
            <a:r>
              <a:rPr lang="ko-KR" altLang="en-US" sz="1000" dirty="0"/>
              <a:t>의 기능을 기술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받을 수 있는 </a:t>
            </a:r>
            <a:r>
              <a:rPr lang="en-US" altLang="ko-KR" sz="1000" dirty="0"/>
              <a:t>Intent</a:t>
            </a:r>
            <a:r>
              <a:rPr lang="ko-KR" altLang="en-US" sz="1000" dirty="0"/>
              <a:t>의 조건을 기술 </a:t>
            </a:r>
            <a:r>
              <a:rPr lang="en-US" altLang="ko-KR" sz="1000" dirty="0"/>
              <a:t>(implicit intent</a:t>
            </a:r>
            <a:r>
              <a:rPr lang="ko-KR" altLang="en-US" sz="1000" dirty="0"/>
              <a:t>에 국한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Manifest </a:t>
            </a:r>
            <a:r>
              <a:rPr lang="ko-KR" altLang="en-US" sz="1000" dirty="0"/>
              <a:t>파일에 기술되어 있음</a:t>
            </a:r>
            <a:endParaRPr lang="en-US" altLang="ko-KR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A2B3B9-B391-6EBC-9E58-63B9EBFFE690}"/>
              </a:ext>
            </a:extLst>
          </p:cNvPr>
          <p:cNvSpPr txBox="1"/>
          <p:nvPr/>
        </p:nvSpPr>
        <p:spPr>
          <a:xfrm>
            <a:off x="311149" y="1801982"/>
            <a:ext cx="6965414" cy="570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Intent</a:t>
            </a:r>
            <a:r>
              <a:rPr lang="ko-KR" altLang="en-US" sz="1200" dirty="0"/>
              <a:t>와 </a:t>
            </a:r>
            <a:r>
              <a:rPr lang="en-US" altLang="ko-KR" sz="1200" dirty="0"/>
              <a:t>Intent-filter </a:t>
            </a:r>
            <a:r>
              <a:rPr lang="ko-KR" altLang="en-US" sz="1200" dirty="0"/>
              <a:t>비교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- Android </a:t>
            </a:r>
            <a:r>
              <a:rPr lang="ko-KR" altLang="en-US" sz="1000" dirty="0"/>
              <a:t>시스템은 </a:t>
            </a:r>
            <a:r>
              <a:rPr lang="en-US" altLang="ko-KR" sz="1000" dirty="0"/>
              <a:t>intent</a:t>
            </a:r>
            <a:r>
              <a:rPr lang="ko-KR" altLang="en-US" sz="1000" dirty="0"/>
              <a:t>와 </a:t>
            </a:r>
            <a:r>
              <a:rPr lang="en-US" altLang="ko-KR" sz="1000" dirty="0"/>
              <a:t>intent-filter</a:t>
            </a:r>
            <a:r>
              <a:rPr lang="ko-KR" altLang="en-US" sz="1000" dirty="0"/>
              <a:t>의 </a:t>
            </a:r>
            <a:r>
              <a:rPr lang="en-US" altLang="ko-KR" sz="1000" dirty="0"/>
              <a:t>(action,</a:t>
            </a:r>
            <a:r>
              <a:rPr lang="ko-KR" altLang="en-US" sz="1000" dirty="0"/>
              <a:t> </a:t>
            </a:r>
            <a:r>
              <a:rPr lang="en-US" altLang="ko-KR" sz="1000" dirty="0"/>
              <a:t>category,</a:t>
            </a:r>
            <a:r>
              <a:rPr lang="ko-KR" altLang="en-US" sz="1000" dirty="0"/>
              <a:t> </a:t>
            </a:r>
            <a:r>
              <a:rPr lang="en-US" altLang="ko-KR" sz="1000" dirty="0"/>
              <a:t>data)</a:t>
            </a:r>
            <a:r>
              <a:rPr lang="ko-KR" altLang="en-US" sz="1000" dirty="0"/>
              <a:t>를 각각 비교</a:t>
            </a:r>
            <a:endParaRPr lang="en-US" altLang="ko-KR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89973-A256-518D-5C10-37F258651712}"/>
              </a:ext>
            </a:extLst>
          </p:cNvPr>
          <p:cNvSpPr txBox="1"/>
          <p:nvPr/>
        </p:nvSpPr>
        <p:spPr>
          <a:xfrm>
            <a:off x="311149" y="2536078"/>
            <a:ext cx="5085099" cy="1262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/>
              <a:t>Action </a:t>
            </a:r>
            <a:r>
              <a:rPr lang="ko-KR" altLang="en-US" sz="1200" dirty="0"/>
              <a:t>비교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Intent</a:t>
            </a:r>
            <a:r>
              <a:rPr lang="ko-KR" altLang="en-US" sz="1000" dirty="0"/>
              <a:t>의 </a:t>
            </a:r>
            <a:r>
              <a:rPr lang="en-US" altLang="ko-KR" sz="1000" dirty="0"/>
              <a:t>action</a:t>
            </a:r>
            <a:r>
              <a:rPr lang="ko-KR" altLang="en-US" sz="1000" dirty="0"/>
              <a:t>은 </a:t>
            </a:r>
            <a:r>
              <a:rPr lang="en-US" altLang="ko-KR" sz="1000" dirty="0"/>
              <a:t>filter</a:t>
            </a:r>
            <a:r>
              <a:rPr lang="ko-KR" altLang="en-US" sz="1000" dirty="0"/>
              <a:t>에 나열된 </a:t>
            </a:r>
            <a:r>
              <a:rPr lang="en-US" altLang="ko-KR" sz="1000" dirty="0"/>
              <a:t>action </a:t>
            </a:r>
            <a:r>
              <a:rPr lang="ko-KR" altLang="en-US" sz="1000" dirty="0"/>
              <a:t>중의 하나와 반드시 일치해야 함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Filter</a:t>
            </a:r>
            <a:r>
              <a:rPr lang="ko-KR" altLang="en-US" sz="1000" dirty="0"/>
              <a:t>가 어떤 </a:t>
            </a:r>
            <a:r>
              <a:rPr lang="en-US" altLang="ko-KR" sz="1000" dirty="0"/>
              <a:t>action</a:t>
            </a:r>
            <a:r>
              <a:rPr lang="ko-KR" altLang="en-US" sz="1000" dirty="0"/>
              <a:t>도 정의하지 않았다면 어떤 </a:t>
            </a:r>
            <a:r>
              <a:rPr lang="en-US" altLang="ko-KR" sz="1000" dirty="0"/>
              <a:t>intent</a:t>
            </a:r>
            <a:r>
              <a:rPr lang="ko-KR" altLang="en-US" sz="1000" dirty="0"/>
              <a:t>도 </a:t>
            </a:r>
            <a:r>
              <a:rPr lang="en-US" altLang="ko-KR" sz="1000" dirty="0"/>
              <a:t>filter</a:t>
            </a:r>
            <a:r>
              <a:rPr lang="ko-KR" altLang="en-US" sz="1000" dirty="0"/>
              <a:t>를 통과할 수 없음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Action</a:t>
            </a:r>
            <a:r>
              <a:rPr lang="ko-KR" altLang="en-US" sz="1000" dirty="0"/>
              <a:t>이 지정되지 않은 </a:t>
            </a:r>
            <a:r>
              <a:rPr lang="en-US" altLang="ko-KR" sz="1000" dirty="0"/>
              <a:t>intent </a:t>
            </a:r>
            <a:r>
              <a:rPr lang="ko-KR" altLang="en-US" sz="1000" dirty="0"/>
              <a:t>객체는 항상 </a:t>
            </a:r>
            <a:r>
              <a:rPr lang="en-US" altLang="ko-KR" sz="1000" dirty="0"/>
              <a:t>filter</a:t>
            </a:r>
            <a:r>
              <a:rPr lang="ko-KR" altLang="en-US" sz="1000" dirty="0"/>
              <a:t> 통과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F3A0734-7C79-06D4-2742-3A4A216B4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49" y="3579239"/>
            <a:ext cx="3941673" cy="101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834B8BAA-7AF5-34E7-D4A8-E44C83DD6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49" y="5719066"/>
            <a:ext cx="4361913" cy="86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66DA4A-7E39-0CEE-A29D-911FD784E67A}"/>
              </a:ext>
            </a:extLst>
          </p:cNvPr>
          <p:cNvSpPr txBox="1"/>
          <p:nvPr/>
        </p:nvSpPr>
        <p:spPr>
          <a:xfrm>
            <a:off x="311148" y="4592644"/>
            <a:ext cx="7796103" cy="1170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1200" dirty="0"/>
              <a:t>Category </a:t>
            </a:r>
            <a:r>
              <a:rPr lang="ko-KR" altLang="en-US" sz="1200" dirty="0"/>
              <a:t>비교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Intent </a:t>
            </a:r>
            <a:r>
              <a:rPr lang="ko-KR" altLang="en-US" sz="1000" dirty="0"/>
              <a:t>객체 안의 모든 </a:t>
            </a:r>
            <a:r>
              <a:rPr lang="en-US" altLang="ko-KR" sz="1000" dirty="0"/>
              <a:t>category</a:t>
            </a:r>
            <a:r>
              <a:rPr lang="ko-KR" altLang="en-US" sz="1000" dirty="0"/>
              <a:t>가 </a:t>
            </a:r>
            <a:r>
              <a:rPr lang="en-US" altLang="ko-KR" sz="1000" dirty="0"/>
              <a:t>filter</a:t>
            </a:r>
            <a:r>
              <a:rPr lang="ko-KR" altLang="en-US" sz="1000" dirty="0"/>
              <a:t>의 </a:t>
            </a:r>
            <a:r>
              <a:rPr lang="en-US" altLang="ko-KR" sz="1000" dirty="0"/>
              <a:t>category</a:t>
            </a:r>
            <a:r>
              <a:rPr lang="ko-KR" altLang="en-US" sz="1000" dirty="0"/>
              <a:t>와 일치해야 함</a:t>
            </a:r>
            <a:br>
              <a:rPr lang="en-US" altLang="ko-KR" sz="1000" dirty="0"/>
            </a:br>
            <a:r>
              <a:rPr lang="en-US" altLang="ko-KR" sz="800" dirty="0"/>
              <a:t>(</a:t>
            </a:r>
            <a:r>
              <a:rPr lang="ko-KR" altLang="en-US" sz="800" dirty="0"/>
              <a:t>단</a:t>
            </a:r>
            <a:r>
              <a:rPr lang="en-US" altLang="ko-KR" sz="800" dirty="0"/>
              <a:t>, </a:t>
            </a:r>
            <a:r>
              <a:rPr lang="en-US" altLang="ko-KR" sz="800" dirty="0" err="1"/>
              <a:t>android.intent.action.MAIN</a:t>
            </a:r>
            <a:r>
              <a:rPr lang="en-US" altLang="ko-KR" sz="800" dirty="0"/>
              <a:t>, </a:t>
            </a:r>
            <a:r>
              <a:rPr lang="en-US" altLang="ko-KR" sz="800" dirty="0" err="1"/>
              <a:t>android.intent.category.LAUNCHER</a:t>
            </a:r>
            <a:r>
              <a:rPr lang="ko-KR" altLang="en-US" sz="800" dirty="0"/>
              <a:t>를 명시한 </a:t>
            </a:r>
            <a:r>
              <a:rPr lang="en-US" altLang="ko-KR" sz="800" dirty="0"/>
              <a:t>intent-filter</a:t>
            </a:r>
            <a:r>
              <a:rPr lang="ko-KR" altLang="en-US" sz="800" dirty="0"/>
              <a:t>는</a:t>
            </a:r>
            <a:br>
              <a:rPr lang="en-US" altLang="ko-KR" sz="800" dirty="0"/>
            </a:br>
            <a:r>
              <a:rPr lang="en-US" altLang="ko-KR" sz="800" dirty="0"/>
              <a:t> </a:t>
            </a:r>
            <a:r>
              <a:rPr lang="en-US" altLang="ko-KR" sz="800" dirty="0" err="1"/>
              <a:t>Intent.CATEGORY_DEFAULT</a:t>
            </a:r>
            <a:r>
              <a:rPr lang="ko-KR" altLang="en-US" sz="800" dirty="0"/>
              <a:t>에 한하여 </a:t>
            </a:r>
            <a:r>
              <a:rPr lang="en-US" altLang="ko-KR" sz="800" dirty="0" err="1"/>
              <a:t>android.intent.category.DEFAULT</a:t>
            </a:r>
            <a:r>
              <a:rPr lang="ko-KR" altLang="en-US" sz="800" dirty="0"/>
              <a:t>를 명시하지 않아도 수신할 수 있다</a:t>
            </a:r>
            <a:r>
              <a:rPr lang="en-US" altLang="ko-KR" sz="800" dirty="0"/>
              <a:t>.)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Category</a:t>
            </a:r>
            <a:r>
              <a:rPr lang="ko-KR" altLang="en-US" sz="1000" dirty="0"/>
              <a:t>를 가지지 않은 </a:t>
            </a:r>
            <a:r>
              <a:rPr lang="en-US" altLang="ko-KR" sz="1000" dirty="0"/>
              <a:t>intent </a:t>
            </a:r>
            <a:r>
              <a:rPr lang="ko-KR" altLang="en-US" sz="1000" dirty="0"/>
              <a:t>객체는 항상 </a:t>
            </a:r>
            <a:r>
              <a:rPr lang="en-US" altLang="ko-KR" sz="1000" dirty="0"/>
              <a:t>filter </a:t>
            </a:r>
            <a:r>
              <a:rPr lang="ko-KR" altLang="en-US" sz="1000" dirty="0"/>
              <a:t>통과</a:t>
            </a:r>
            <a:endParaRPr lang="en-US" altLang="ko-KR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A3A00-F5CC-9030-F353-20690CC63370}"/>
              </a:ext>
            </a:extLst>
          </p:cNvPr>
          <p:cNvSpPr txBox="1"/>
          <p:nvPr/>
        </p:nvSpPr>
        <p:spPr>
          <a:xfrm>
            <a:off x="6096000" y="2536078"/>
            <a:ext cx="6096000" cy="218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ko-KR" sz="1200" dirty="0"/>
              <a:t>Data </a:t>
            </a:r>
            <a:r>
              <a:rPr lang="ko-KR" altLang="en-US" sz="1200" dirty="0"/>
              <a:t>비교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데이터 유형 </a:t>
            </a:r>
            <a:r>
              <a:rPr lang="en-US" altLang="ko-KR" sz="1000" dirty="0"/>
              <a:t>(MIME type)</a:t>
            </a:r>
            <a:r>
              <a:rPr lang="ko-KR" altLang="en-US" sz="1000" dirty="0"/>
              <a:t>과 </a:t>
            </a:r>
            <a:r>
              <a:rPr lang="en-US" altLang="ko-KR" sz="1000" dirty="0"/>
              <a:t>URI </a:t>
            </a:r>
            <a:r>
              <a:rPr lang="ko-KR" altLang="en-US" sz="1000" dirty="0"/>
              <a:t>구조를 지정 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MIME type</a:t>
            </a:r>
            <a:r>
              <a:rPr lang="ko-KR" altLang="en-US" sz="1000" dirty="0"/>
              <a:t>과 </a:t>
            </a:r>
            <a:r>
              <a:rPr lang="en-US" altLang="ko-KR" sz="1000" dirty="0"/>
              <a:t>URI </a:t>
            </a:r>
            <a:r>
              <a:rPr lang="ko-KR" altLang="en-US" sz="1000" dirty="0"/>
              <a:t>모두 지정되지 않은 </a:t>
            </a:r>
            <a:r>
              <a:rPr lang="en-US" altLang="ko-KR" sz="1000" dirty="0"/>
              <a:t>intent </a:t>
            </a:r>
            <a:r>
              <a:rPr lang="ko-KR" altLang="en-US" sz="1000" dirty="0"/>
              <a:t>객체는 </a:t>
            </a:r>
            <a:r>
              <a:rPr lang="en-US" altLang="ko-KR" sz="1000" dirty="0"/>
              <a:t>intent-filter </a:t>
            </a:r>
            <a:r>
              <a:rPr lang="ko-KR" altLang="en-US" sz="1000" dirty="0"/>
              <a:t>또한 둘 다 지정하지 않은 경우에만 통과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MIME type </a:t>
            </a:r>
            <a:r>
              <a:rPr lang="ko-KR" altLang="en-US" sz="1000" dirty="0"/>
              <a:t>또는 </a:t>
            </a:r>
            <a:r>
              <a:rPr lang="en-US" altLang="ko-KR" sz="1000" dirty="0"/>
              <a:t>URI </a:t>
            </a:r>
            <a:r>
              <a:rPr lang="ko-KR" altLang="en-US" sz="1000" dirty="0"/>
              <a:t>둘 중의 하나만 지정한 </a:t>
            </a:r>
            <a:r>
              <a:rPr lang="en-US" altLang="ko-KR" sz="1000" dirty="0"/>
              <a:t>intent </a:t>
            </a:r>
            <a:r>
              <a:rPr lang="ko-KR" altLang="en-US" sz="1000" dirty="0"/>
              <a:t>객체는 </a:t>
            </a:r>
            <a:r>
              <a:rPr lang="en-US" altLang="ko-KR" sz="1000" dirty="0"/>
              <a:t>intent-filter </a:t>
            </a:r>
            <a:r>
              <a:rPr lang="ko-KR" altLang="en-US" sz="1000" dirty="0"/>
              <a:t>또한 </a:t>
            </a:r>
            <a:r>
              <a:rPr lang="en-US" altLang="ko-KR" sz="1000" dirty="0"/>
              <a:t>MIME type</a:t>
            </a:r>
            <a:r>
              <a:rPr lang="ko-KR" altLang="en-US" sz="1000" dirty="0"/>
              <a:t>과 </a:t>
            </a:r>
            <a:r>
              <a:rPr lang="en-US" altLang="ko-KR" sz="1000" dirty="0"/>
              <a:t>URI </a:t>
            </a:r>
            <a:r>
              <a:rPr lang="ko-KR" altLang="en-US" sz="1000" dirty="0"/>
              <a:t>중 동일한 항목이 지정된 경우에만 통과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MIME type</a:t>
            </a:r>
            <a:r>
              <a:rPr lang="ko-KR" altLang="en-US" sz="1000" dirty="0"/>
              <a:t>과 </a:t>
            </a:r>
            <a:r>
              <a:rPr lang="en-US" altLang="ko-KR" sz="1000" dirty="0"/>
              <a:t>URI </a:t>
            </a:r>
            <a:r>
              <a:rPr lang="ko-KR" altLang="en-US" sz="1000" dirty="0"/>
              <a:t>모두 지정한 </a:t>
            </a:r>
            <a:r>
              <a:rPr lang="en-US" altLang="ko-KR" sz="1000" dirty="0"/>
              <a:t>intent </a:t>
            </a:r>
            <a:r>
              <a:rPr lang="ko-KR" altLang="en-US" sz="1000" dirty="0"/>
              <a:t>객체는 </a:t>
            </a:r>
            <a:r>
              <a:rPr lang="en-US" altLang="ko-KR" sz="1000" dirty="0"/>
              <a:t>intent-filter </a:t>
            </a:r>
            <a:r>
              <a:rPr lang="ko-KR" altLang="en-US" sz="1000" dirty="0"/>
              <a:t>또한 둘 다 일치해야 통과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단</a:t>
            </a:r>
            <a:r>
              <a:rPr lang="en-US" altLang="ko-KR" sz="1000" dirty="0"/>
              <a:t>, Intent-filter</a:t>
            </a:r>
            <a:r>
              <a:rPr lang="ko-KR" altLang="en-US" sz="1000" dirty="0"/>
              <a:t>가 </a:t>
            </a:r>
            <a:r>
              <a:rPr lang="en-US" altLang="ko-KR" sz="1000" dirty="0"/>
              <a:t>MIME type </a:t>
            </a:r>
            <a:r>
              <a:rPr lang="ko-KR" altLang="en-US" sz="1000" dirty="0"/>
              <a:t>만을 지정하였다면</a:t>
            </a:r>
            <a:r>
              <a:rPr lang="en-US" altLang="ko-KR" sz="1000" dirty="0"/>
              <a:t> “file:”</a:t>
            </a:r>
            <a:r>
              <a:rPr lang="ko-KR" altLang="en-US" sz="1000" dirty="0"/>
              <a:t>이나 </a:t>
            </a:r>
            <a:r>
              <a:rPr lang="en-US" altLang="ko-KR" sz="1000" dirty="0"/>
              <a:t>“content:”</a:t>
            </a:r>
            <a:r>
              <a:rPr lang="ko-KR" altLang="en-US" sz="1000" dirty="0"/>
              <a:t>가 붙은 </a:t>
            </a:r>
            <a:r>
              <a:rPr lang="en-US" altLang="ko-KR" sz="1000" dirty="0"/>
              <a:t>URI</a:t>
            </a:r>
            <a:r>
              <a:rPr lang="ko-KR" altLang="en-US" sz="1000" dirty="0"/>
              <a:t>를 가진 </a:t>
            </a:r>
            <a:r>
              <a:rPr lang="en-US" altLang="ko-KR" sz="1000" dirty="0"/>
              <a:t>intent</a:t>
            </a:r>
            <a:r>
              <a:rPr lang="ko-KR" altLang="en-US" sz="1000" dirty="0"/>
              <a:t>는 통과</a:t>
            </a:r>
            <a:r>
              <a:rPr lang="en-US" altLang="ko-KR" sz="1000" dirty="0"/>
              <a:t>)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D932724-7C51-A793-8DAB-96A582F84F30}"/>
              </a:ext>
            </a:extLst>
          </p:cNvPr>
          <p:cNvCxnSpPr>
            <a:cxnSpLocks/>
          </p:cNvCxnSpPr>
          <p:nvPr/>
        </p:nvCxnSpPr>
        <p:spPr>
          <a:xfrm flipH="1">
            <a:off x="311148" y="1725768"/>
            <a:ext cx="1149985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9E98C1D9-DC6D-0156-F485-6CB0F32AD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5914" y="4762956"/>
            <a:ext cx="2772162" cy="10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81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액티비티 수명주기 </a:t>
            </a:r>
            <a:r>
              <a:rPr lang="en-US" altLang="ko-KR" sz="1500" dirty="0"/>
              <a:t>(Activity Life Cycle)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0229A07A-8068-432F-0954-7BD99F3CA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49" y="1315498"/>
            <a:ext cx="2979403" cy="54389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F96AD41-34A6-7D81-3F92-41E65F510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0714" y="1315498"/>
            <a:ext cx="1620000" cy="288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DA05CD0-256A-6D83-230D-3DCC59B244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4008"/>
          <a:stretch/>
        </p:blipFill>
        <p:spPr>
          <a:xfrm>
            <a:off x="3726545" y="4761531"/>
            <a:ext cx="5338175" cy="24183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F8CF613-33E7-B9F3-C3CF-CBE4AD541C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0703"/>
          <a:stretch/>
        </p:blipFill>
        <p:spPr>
          <a:xfrm>
            <a:off x="3726547" y="5000127"/>
            <a:ext cx="5338175" cy="37528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E8F3513-6FE0-5E69-8723-684766ADF8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6545" y="1315498"/>
            <a:ext cx="1620000" cy="288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445592C-8403-1713-25C6-D38F6C3335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3245" y="1318735"/>
            <a:ext cx="1620000" cy="288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FE84F6E-ABA9-ADB1-0F76-8BD48568A9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7908" y="1315498"/>
            <a:ext cx="1623092" cy="2880000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3CB395A0-03D6-1C17-3A30-7630BF7CCF04}"/>
              </a:ext>
            </a:extLst>
          </p:cNvPr>
          <p:cNvSpPr/>
          <p:nvPr/>
        </p:nvSpPr>
        <p:spPr>
          <a:xfrm>
            <a:off x="3726546" y="3329188"/>
            <a:ext cx="356058" cy="3284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AD3535B-778D-3D4D-DA05-02410552FB62}"/>
              </a:ext>
            </a:extLst>
          </p:cNvPr>
          <p:cNvCxnSpPr>
            <a:cxnSpLocks/>
            <a:stCxn id="39" idx="3"/>
            <a:endCxn id="31" idx="1"/>
          </p:cNvCxnSpPr>
          <p:nvPr/>
        </p:nvCxnSpPr>
        <p:spPr>
          <a:xfrm flipV="1">
            <a:off x="4082604" y="2758735"/>
            <a:ext cx="1640641" cy="7346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43E78B8-07BF-7F84-C163-26BDFB2EF641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343245" y="2755498"/>
            <a:ext cx="537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39927DB-D7F8-8A7B-7845-6D75A6C9CC76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>
            <a:off x="9500714" y="2755498"/>
            <a:ext cx="68719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FBB9B81D-B3D6-F1C6-1B0C-34E68C83D5D7}"/>
              </a:ext>
            </a:extLst>
          </p:cNvPr>
          <p:cNvCxnSpPr>
            <a:cxnSpLocks/>
          </p:cNvCxnSpPr>
          <p:nvPr/>
        </p:nvCxnSpPr>
        <p:spPr>
          <a:xfrm>
            <a:off x="6533245" y="4893972"/>
            <a:ext cx="176074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FDB4561-8B8A-3986-AB2F-78309AA7DDAF}"/>
              </a:ext>
            </a:extLst>
          </p:cNvPr>
          <p:cNvSpPr/>
          <p:nvPr/>
        </p:nvSpPr>
        <p:spPr>
          <a:xfrm>
            <a:off x="8293994" y="4778199"/>
            <a:ext cx="770726" cy="22004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7E808F5-1143-E09A-B27A-90F7D0281B6D}"/>
              </a:ext>
            </a:extLst>
          </p:cNvPr>
          <p:cNvSpPr txBox="1"/>
          <p:nvPr/>
        </p:nvSpPr>
        <p:spPr>
          <a:xfrm>
            <a:off x="7291036" y="2425118"/>
            <a:ext cx="64188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/>
              <a:t>BACK</a:t>
            </a:r>
            <a:endParaRPr lang="en-US" altLang="ko-KR" sz="1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F73DBF6-C7D8-EEDE-7869-7C413AA14B8E}"/>
              </a:ext>
            </a:extLst>
          </p:cNvPr>
          <p:cNvSpPr txBox="1"/>
          <p:nvPr/>
        </p:nvSpPr>
        <p:spPr>
          <a:xfrm>
            <a:off x="10056899" y="1003420"/>
            <a:ext cx="1885109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 err="1"/>
              <a:t>OverView</a:t>
            </a:r>
            <a:r>
              <a:rPr lang="ko-KR" altLang="en-US" sz="1000" dirty="0"/>
              <a:t>에서 </a:t>
            </a:r>
            <a:r>
              <a:rPr lang="en-US" altLang="ko-KR" sz="1000" dirty="0"/>
              <a:t>App </a:t>
            </a:r>
            <a:r>
              <a:rPr lang="ko-KR" altLang="en-US" sz="1000" dirty="0"/>
              <a:t>없애기</a:t>
            </a:r>
            <a:endParaRPr lang="en-US" altLang="ko-KR" sz="1000" dirty="0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77000A3-2DDC-E860-4606-553FBB9B3A23}"/>
              </a:ext>
            </a:extLst>
          </p:cNvPr>
          <p:cNvCxnSpPr>
            <a:cxnSpLocks/>
          </p:cNvCxnSpPr>
          <p:nvPr/>
        </p:nvCxnSpPr>
        <p:spPr>
          <a:xfrm>
            <a:off x="9412328" y="4195498"/>
            <a:ext cx="0" cy="92657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C524E15C-FF39-AEB7-49FC-5399B5B38EB4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6533243" y="4198735"/>
            <a:ext cx="2" cy="69523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88" name="직사각형 12287">
            <a:extLst>
              <a:ext uri="{FF2B5EF4-FFF2-40B4-BE49-F238E27FC236}">
                <a16:creationId xmlns:a16="http://schemas.microsoft.com/office/drawing/2014/main" id="{CA9AABF7-C44A-D965-65DF-92AB0ED494CC}"/>
              </a:ext>
            </a:extLst>
          </p:cNvPr>
          <p:cNvSpPr/>
          <p:nvPr/>
        </p:nvSpPr>
        <p:spPr>
          <a:xfrm>
            <a:off x="8293994" y="5003003"/>
            <a:ext cx="770726" cy="2418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289" name="직선 연결선 12288">
            <a:extLst>
              <a:ext uri="{FF2B5EF4-FFF2-40B4-BE49-F238E27FC236}">
                <a16:creationId xmlns:a16="http://schemas.microsoft.com/office/drawing/2014/main" id="{AFCD8D62-5693-C569-355A-DE9B9D0A5815}"/>
              </a:ext>
            </a:extLst>
          </p:cNvPr>
          <p:cNvCxnSpPr>
            <a:cxnSpLocks/>
            <a:stCxn id="12288" idx="3"/>
          </p:cNvCxnSpPr>
          <p:nvPr/>
        </p:nvCxnSpPr>
        <p:spPr>
          <a:xfrm>
            <a:off x="9064720" y="5123920"/>
            <a:ext cx="34760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94" name="직사각형 12293">
            <a:extLst>
              <a:ext uri="{FF2B5EF4-FFF2-40B4-BE49-F238E27FC236}">
                <a16:creationId xmlns:a16="http://schemas.microsoft.com/office/drawing/2014/main" id="{41736AE1-7106-88FA-DC67-30801737393D}"/>
              </a:ext>
            </a:extLst>
          </p:cNvPr>
          <p:cNvSpPr/>
          <p:nvPr/>
        </p:nvSpPr>
        <p:spPr>
          <a:xfrm>
            <a:off x="8293994" y="5254497"/>
            <a:ext cx="770726" cy="12276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297" name="직선 연결선 12296">
            <a:extLst>
              <a:ext uri="{FF2B5EF4-FFF2-40B4-BE49-F238E27FC236}">
                <a16:creationId xmlns:a16="http://schemas.microsoft.com/office/drawing/2014/main" id="{8B671E0A-00FB-BBDF-F04A-E07EBA25C29A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10999454" y="4195498"/>
            <a:ext cx="0" cy="112038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98" name="직선 연결선 12297">
            <a:extLst>
              <a:ext uri="{FF2B5EF4-FFF2-40B4-BE49-F238E27FC236}">
                <a16:creationId xmlns:a16="http://schemas.microsoft.com/office/drawing/2014/main" id="{D6E776A1-2AFA-ACDE-6F9F-4395AA6CAF96}"/>
              </a:ext>
            </a:extLst>
          </p:cNvPr>
          <p:cNvCxnSpPr>
            <a:cxnSpLocks/>
            <a:stCxn id="12294" idx="3"/>
          </p:cNvCxnSpPr>
          <p:nvPr/>
        </p:nvCxnSpPr>
        <p:spPr>
          <a:xfrm flipV="1">
            <a:off x="9064720" y="5315880"/>
            <a:ext cx="1934734" cy="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697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Reference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79E1464-CBFA-A07E-7345-5EA2804743EA}"/>
              </a:ext>
            </a:extLst>
          </p:cNvPr>
          <p:cNvSpPr txBox="1"/>
          <p:nvPr/>
        </p:nvSpPr>
        <p:spPr>
          <a:xfrm>
            <a:off x="311149" y="771779"/>
            <a:ext cx="9637781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3"/>
              </a:rPr>
              <a:t>https://medium.com/androiddevelopers/the-android-lifecycle-cheat-sheet-part-iv-49946659b094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4"/>
              </a:rPr>
              <a:t>https://developer.android.com/guide/topics/manifest/activity-element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706550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54838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URI (Uniform Resource Identifier, </a:t>
            </a:r>
            <a:r>
              <a:rPr lang="ko-KR" altLang="en-US" sz="1500" dirty="0"/>
              <a:t>통합자원식별자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6786881" cy="5741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00">
              <a:lnSpc>
                <a:spcPct val="150000"/>
              </a:lnSpc>
            </a:pPr>
            <a:r>
              <a:rPr lang="en-US" altLang="ko-KR" sz="1200" dirty="0"/>
              <a:t>URI</a:t>
            </a:r>
            <a:r>
              <a:rPr lang="ko-KR" altLang="en-US" sz="1200" dirty="0"/>
              <a:t> 구조</a:t>
            </a:r>
            <a:endParaRPr lang="en-US" altLang="ko-KR" sz="1200" dirty="0"/>
          </a:p>
          <a:p>
            <a:pPr defTabSz="360000">
              <a:lnSpc>
                <a:spcPct val="150000"/>
              </a:lnSpc>
            </a:pPr>
            <a:r>
              <a:rPr lang="en-US" altLang="ko-KR" sz="1200" dirty="0"/>
              <a:t>scheme:[//[user[:password]@]host[:port]][/path][?query][#fragment]</a:t>
            </a:r>
          </a:p>
          <a:p>
            <a:pPr defTabSz="360000">
              <a:lnSpc>
                <a:spcPct val="150000"/>
              </a:lnSpc>
            </a:pPr>
            <a:endParaRPr lang="en-US" altLang="ko-KR" sz="1200" dirty="0"/>
          </a:p>
          <a:p>
            <a:pPr marL="228600" indent="-228600" defTabSz="360000">
              <a:lnSpc>
                <a:spcPct val="150000"/>
              </a:lnSpc>
              <a:buFontTx/>
              <a:buAutoNum type="arabicPeriod"/>
            </a:pPr>
            <a:r>
              <a:rPr lang="en-US" altLang="ko-KR" sz="1000" dirty="0">
                <a:solidFill>
                  <a:srgbClr val="FF0000"/>
                </a:solidFill>
              </a:rPr>
              <a:t>scheme</a:t>
            </a:r>
            <a:r>
              <a:rPr lang="ko-KR" altLang="en-US" sz="1000" dirty="0"/>
              <a:t> </a:t>
            </a:r>
            <a:r>
              <a:rPr lang="en-US" altLang="ko-KR" sz="1000" dirty="0"/>
              <a:t>:</a:t>
            </a:r>
            <a:r>
              <a:rPr lang="ko-KR" altLang="en-US" sz="1000" dirty="0"/>
              <a:t> 사용할 프로토콜</a:t>
            </a:r>
            <a:r>
              <a:rPr lang="en-US" altLang="ko-KR" sz="1000" dirty="0"/>
              <a:t> (</a:t>
            </a:r>
            <a:r>
              <a:rPr lang="ko-KR" altLang="en-US" sz="1000" dirty="0"/>
              <a:t>리소스에 요청 및 접근하는 방법</a:t>
            </a:r>
            <a:r>
              <a:rPr lang="en-US" altLang="ko-KR" sz="1000" dirty="0"/>
              <a:t>)</a:t>
            </a:r>
            <a:br>
              <a:rPr lang="en-US" altLang="ko-KR" sz="1000" dirty="0"/>
            </a:br>
            <a:r>
              <a:rPr lang="en-US" altLang="ko-KR" sz="1000" dirty="0"/>
              <a:t>(http,</a:t>
            </a:r>
            <a:r>
              <a:rPr lang="ko-KR" altLang="en-US" sz="1000" dirty="0"/>
              <a:t> </a:t>
            </a:r>
            <a:r>
              <a:rPr lang="en-US" altLang="ko-KR" sz="1000" dirty="0"/>
              <a:t>https,</a:t>
            </a:r>
            <a:r>
              <a:rPr lang="ko-KR" altLang="en-US" sz="1000" dirty="0"/>
              <a:t> </a:t>
            </a:r>
            <a:r>
              <a:rPr lang="en-US" altLang="ko-KR" sz="1000" dirty="0"/>
              <a:t>ftp,</a:t>
            </a:r>
            <a:r>
              <a:rPr lang="ko-KR" altLang="en-US" sz="1000" dirty="0"/>
              <a:t> </a:t>
            </a:r>
            <a:r>
              <a:rPr lang="en-US" altLang="ko-KR" sz="1000" dirty="0" err="1"/>
              <a:t>mailto</a:t>
            </a:r>
            <a:r>
              <a:rPr lang="en-US" altLang="ko-KR" sz="1000" dirty="0"/>
              <a:t>,</a:t>
            </a:r>
            <a:r>
              <a:rPr lang="ko-KR" altLang="en-US" sz="1000" dirty="0"/>
              <a:t> </a:t>
            </a:r>
            <a:r>
              <a:rPr lang="en-US" altLang="ko-KR" sz="1000" dirty="0"/>
              <a:t>file,</a:t>
            </a:r>
            <a:r>
              <a:rPr lang="ko-KR" altLang="en-US" sz="1000" dirty="0"/>
              <a:t> </a:t>
            </a:r>
            <a:r>
              <a:rPr lang="en-US" altLang="ko-KR" sz="1000" dirty="0"/>
              <a:t>data, telnet</a:t>
            </a:r>
            <a:r>
              <a:rPr lang="ko-KR" altLang="en-US" sz="1000" dirty="0"/>
              <a:t> 등</a:t>
            </a:r>
            <a:r>
              <a:rPr lang="en-US" altLang="ko-KR" sz="1000" dirty="0"/>
              <a:t>)</a:t>
            </a:r>
          </a:p>
          <a:p>
            <a:pPr marL="228600" indent="-228600" defTabSz="360000">
              <a:lnSpc>
                <a:spcPct val="150000"/>
              </a:lnSpc>
              <a:buAutoNum type="arabicPeriod"/>
            </a:pPr>
            <a:r>
              <a:rPr lang="en-US" altLang="ko-KR" sz="1000" dirty="0">
                <a:solidFill>
                  <a:srgbClr val="FF0000"/>
                </a:solidFill>
              </a:rPr>
              <a:t>Authority</a:t>
            </a:r>
            <a:r>
              <a:rPr lang="en-US" altLang="ko-KR" sz="1000" dirty="0"/>
              <a:t> ([user[:password]@]host[:port])</a:t>
            </a:r>
            <a:br>
              <a:rPr lang="en-US" altLang="ko-KR" sz="1000" dirty="0"/>
            </a:br>
            <a:r>
              <a:rPr lang="en-US" altLang="ko-KR" sz="1000" dirty="0"/>
              <a:t>- User Information (user[:password])</a:t>
            </a:r>
            <a:br>
              <a:rPr lang="en-US" altLang="ko-KR" sz="1000" dirty="0"/>
            </a:br>
            <a:r>
              <a:rPr lang="en-US" altLang="ko-KR" sz="1000" dirty="0"/>
              <a:t>	- </a:t>
            </a:r>
            <a:r>
              <a:rPr lang="ko-KR" altLang="en-US" sz="1000" dirty="0"/>
              <a:t>사용자 정보가 있다면 </a:t>
            </a:r>
            <a:r>
              <a:rPr lang="en-US" altLang="ko-KR" sz="1000" dirty="0"/>
              <a:t>“@”</a:t>
            </a:r>
            <a:r>
              <a:rPr lang="ko-KR" altLang="en-US" sz="1000" dirty="0"/>
              <a:t>로 끝난다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en-US" altLang="ko-KR" sz="1000" dirty="0"/>
              <a:t>	- </a:t>
            </a:r>
            <a:r>
              <a:rPr lang="en-US" altLang="ko-KR" sz="1000" dirty="0">
                <a:solidFill>
                  <a:srgbClr val="FF0000"/>
                </a:solidFill>
              </a:rPr>
              <a:t>user</a:t>
            </a:r>
            <a:r>
              <a:rPr lang="en-US" altLang="ko-KR" sz="1000" dirty="0"/>
              <a:t> : </a:t>
            </a:r>
            <a:r>
              <a:rPr lang="ko-KR" altLang="en-US" sz="1000" dirty="0"/>
              <a:t>사용자</a:t>
            </a:r>
            <a:r>
              <a:rPr lang="en-US" altLang="ko-KR" sz="1000" dirty="0"/>
              <a:t> </a:t>
            </a:r>
            <a:r>
              <a:rPr lang="ko-KR" altLang="en-US" sz="1000" dirty="0"/>
              <a:t>이름</a:t>
            </a:r>
            <a:br>
              <a:rPr lang="en-US" altLang="ko-KR" sz="1000" dirty="0"/>
            </a:br>
            <a:r>
              <a:rPr lang="en-US" altLang="ko-KR" sz="1000" dirty="0"/>
              <a:t>	- </a:t>
            </a:r>
            <a:r>
              <a:rPr lang="en-US" altLang="ko-KR" sz="1000" dirty="0">
                <a:solidFill>
                  <a:srgbClr val="FF0000"/>
                </a:solidFill>
              </a:rPr>
              <a:t>password</a:t>
            </a:r>
            <a:r>
              <a:rPr lang="en-US" altLang="ko-KR" sz="1000" dirty="0"/>
              <a:t> : </a:t>
            </a:r>
            <a:r>
              <a:rPr lang="ko-KR" altLang="en-US" sz="1000" dirty="0"/>
              <a:t>사용자 비밀번호 </a:t>
            </a:r>
            <a:r>
              <a:rPr lang="en-US" altLang="ko-KR" sz="1000" dirty="0"/>
              <a:t>(</a:t>
            </a:r>
            <a:r>
              <a:rPr lang="ko-KR" altLang="en-US" sz="1000" dirty="0"/>
              <a:t>존재한다면 앞에 </a:t>
            </a:r>
            <a:r>
              <a:rPr lang="en-US" altLang="ko-KR" sz="1000" dirty="0"/>
              <a:t>“:”</a:t>
            </a:r>
            <a:r>
              <a:rPr lang="ko-KR" altLang="en-US" sz="1000" dirty="0"/>
              <a:t>을 붙인다</a:t>
            </a:r>
            <a:r>
              <a:rPr lang="en-US" altLang="ko-KR" sz="1000" dirty="0"/>
              <a:t>.)</a:t>
            </a:r>
            <a:br>
              <a:rPr lang="en-US" altLang="ko-KR" sz="1000" dirty="0"/>
            </a:br>
            <a:r>
              <a:rPr lang="en-US" altLang="ko-KR" sz="1000" dirty="0"/>
              <a:t>	- </a:t>
            </a:r>
            <a:r>
              <a:rPr lang="en-US" altLang="ko-KR" sz="1000" dirty="0">
                <a:solidFill>
                  <a:srgbClr val="FF0000"/>
                </a:solidFill>
              </a:rPr>
              <a:t>host</a:t>
            </a:r>
            <a:r>
              <a:rPr lang="en-US" altLang="ko-KR" sz="1000" dirty="0"/>
              <a:t> : </a:t>
            </a:r>
            <a:r>
              <a:rPr lang="ko-KR" altLang="en-US" sz="1000" dirty="0"/>
              <a:t>접근할 대상의 도메인 이름 또는 </a:t>
            </a:r>
            <a:r>
              <a:rPr lang="en-US" altLang="ko-KR" sz="1000" dirty="0"/>
              <a:t>IP Address, application package </a:t>
            </a:r>
            <a:r>
              <a:rPr lang="ko-KR" altLang="en-US" sz="1000" dirty="0"/>
              <a:t>이름</a:t>
            </a:r>
            <a:r>
              <a:rPr lang="en-US" altLang="ko-KR" sz="1000" dirty="0"/>
              <a:t>	</a:t>
            </a:r>
            <a:br>
              <a:rPr lang="en-US" altLang="ko-KR" sz="1000" dirty="0"/>
            </a:br>
            <a:r>
              <a:rPr lang="en-US" altLang="ko-KR" sz="1000" dirty="0"/>
              <a:t>	  (Ex. 127.0.0.1 </a:t>
            </a:r>
            <a:r>
              <a:rPr lang="ko-KR" altLang="en-US" sz="1000" dirty="0"/>
              <a:t>은 </a:t>
            </a:r>
            <a:r>
              <a:rPr lang="en-US" altLang="ko-KR" sz="1000" dirty="0"/>
              <a:t>localhost</a:t>
            </a:r>
            <a:r>
              <a:rPr lang="ko-KR" altLang="en-US" sz="1000" dirty="0"/>
              <a:t>를 가리킨다</a:t>
            </a:r>
            <a:r>
              <a:rPr lang="en-US" altLang="ko-KR" sz="1000" dirty="0"/>
              <a:t>.)</a:t>
            </a:r>
            <a:br>
              <a:rPr lang="en-US" altLang="ko-KR" sz="1000" dirty="0"/>
            </a:br>
            <a:r>
              <a:rPr lang="en-US" altLang="ko-KR" sz="1000" dirty="0"/>
              <a:t>	  (</a:t>
            </a:r>
            <a:r>
              <a:rPr lang="ko-KR" altLang="en-US" sz="1000" dirty="0"/>
              <a:t>필수 항목</a:t>
            </a:r>
            <a:r>
              <a:rPr lang="en-US" altLang="ko-KR" sz="1000" dirty="0"/>
              <a:t>)</a:t>
            </a:r>
            <a:br>
              <a:rPr lang="en-US" altLang="ko-KR" sz="1000" dirty="0"/>
            </a:br>
            <a:r>
              <a:rPr lang="en-US" altLang="ko-KR" sz="1000" dirty="0"/>
              <a:t>	- </a:t>
            </a:r>
            <a:r>
              <a:rPr lang="en-US" altLang="ko-KR" sz="1000" dirty="0">
                <a:solidFill>
                  <a:srgbClr val="FF0000"/>
                </a:solidFill>
              </a:rPr>
              <a:t>port</a:t>
            </a:r>
            <a:r>
              <a:rPr lang="en-US" altLang="ko-KR" sz="1000" dirty="0"/>
              <a:t> : </a:t>
            </a:r>
            <a:r>
              <a:rPr lang="ko-KR" altLang="en-US" sz="1000" dirty="0"/>
              <a:t>메시지를 받아야 하는 프로세스가 있는 위치</a:t>
            </a:r>
            <a:br>
              <a:rPr lang="en-US" altLang="ko-KR" sz="1000" dirty="0"/>
            </a:br>
            <a:r>
              <a:rPr lang="en-US" altLang="ko-KR" sz="1000" dirty="0"/>
              <a:t>	  (</a:t>
            </a:r>
            <a:r>
              <a:rPr lang="ko-KR" altLang="en-US" sz="1000" dirty="0"/>
              <a:t>일반적으로 </a:t>
            </a:r>
            <a:r>
              <a:rPr lang="en-US" altLang="ko-KR" sz="1000" dirty="0"/>
              <a:t>scheme</a:t>
            </a:r>
            <a:r>
              <a:rPr lang="ko-KR" altLang="en-US" sz="1000" dirty="0"/>
              <a:t>이 기본 </a:t>
            </a:r>
            <a:r>
              <a:rPr lang="en-US" altLang="ko-KR" sz="1000" dirty="0"/>
              <a:t>port</a:t>
            </a:r>
            <a:r>
              <a:rPr lang="ko-KR" altLang="en-US" sz="1000" dirty="0"/>
              <a:t>를 정의한다</a:t>
            </a:r>
            <a:r>
              <a:rPr lang="en-US" altLang="ko-KR" sz="1000" dirty="0"/>
              <a:t>. Ex.</a:t>
            </a:r>
            <a:r>
              <a:rPr lang="ko-KR" altLang="en-US" sz="1000" dirty="0"/>
              <a:t> </a:t>
            </a:r>
            <a:r>
              <a:rPr lang="en-US" altLang="ko-KR" sz="1000" dirty="0"/>
              <a:t>HTTP</a:t>
            </a:r>
            <a:r>
              <a:rPr lang="ko-KR" altLang="en-US" sz="1000" dirty="0"/>
              <a:t> </a:t>
            </a:r>
            <a:r>
              <a:rPr lang="en-US" altLang="ko-KR" sz="1000" dirty="0"/>
              <a:t>-&gt;</a:t>
            </a:r>
            <a:r>
              <a:rPr lang="ko-KR" altLang="en-US" sz="1000" dirty="0"/>
              <a:t> </a:t>
            </a:r>
            <a:r>
              <a:rPr lang="en-US" altLang="ko-KR" sz="1000" dirty="0"/>
              <a:t>80,</a:t>
            </a:r>
            <a:r>
              <a:rPr lang="ko-KR" altLang="en-US" sz="1000" dirty="0"/>
              <a:t> </a:t>
            </a:r>
            <a:r>
              <a:rPr lang="en-US" altLang="ko-KR" sz="1000" dirty="0"/>
              <a:t>HTTPS</a:t>
            </a:r>
            <a:r>
              <a:rPr lang="ko-KR" altLang="en-US" sz="1000" dirty="0"/>
              <a:t> </a:t>
            </a:r>
            <a:r>
              <a:rPr lang="en-US" altLang="ko-KR" sz="1000" dirty="0"/>
              <a:t>-&gt;</a:t>
            </a:r>
            <a:r>
              <a:rPr lang="ko-KR" altLang="en-US" sz="1000" dirty="0"/>
              <a:t> </a:t>
            </a:r>
            <a:r>
              <a:rPr lang="en-US" altLang="ko-KR" sz="1000" dirty="0"/>
              <a:t>43)</a:t>
            </a:r>
            <a:br>
              <a:rPr lang="en-US" altLang="ko-KR" sz="1000" dirty="0"/>
            </a:br>
            <a:r>
              <a:rPr lang="en-US" altLang="ko-KR" sz="1000" dirty="0"/>
              <a:t>	  (</a:t>
            </a:r>
            <a:r>
              <a:rPr lang="ko-KR" altLang="en-US" sz="1000" dirty="0"/>
              <a:t>만약</a:t>
            </a:r>
            <a:r>
              <a:rPr lang="en-US" altLang="ko-KR" sz="1000" dirty="0"/>
              <a:t>, </a:t>
            </a:r>
            <a:r>
              <a:rPr lang="ko-KR" altLang="en-US" sz="1000" dirty="0"/>
              <a:t>따로 </a:t>
            </a:r>
            <a:r>
              <a:rPr lang="en-US" altLang="ko-KR" sz="1000" dirty="0"/>
              <a:t>port</a:t>
            </a:r>
            <a:r>
              <a:rPr lang="ko-KR" altLang="en-US" sz="1000" dirty="0"/>
              <a:t>가 설정되어 있다면 지정 필요</a:t>
            </a:r>
            <a:r>
              <a:rPr lang="en-US" altLang="ko-KR" sz="1000" dirty="0"/>
              <a:t>)</a:t>
            </a:r>
          </a:p>
          <a:p>
            <a:pPr marL="228600" indent="-228600" defTabSz="360000">
              <a:lnSpc>
                <a:spcPct val="150000"/>
              </a:lnSpc>
              <a:buAutoNum type="arabicPeriod"/>
            </a:pPr>
            <a:r>
              <a:rPr lang="en-US" altLang="ko-KR" sz="1000" dirty="0">
                <a:solidFill>
                  <a:srgbClr val="FF0000"/>
                </a:solidFill>
              </a:rPr>
              <a:t>path</a:t>
            </a:r>
            <a:r>
              <a:rPr lang="ko-KR" altLang="en-US" sz="1000" dirty="0"/>
              <a:t> </a:t>
            </a:r>
            <a:r>
              <a:rPr lang="en-US" altLang="ko-KR" sz="1000" dirty="0"/>
              <a:t>:</a:t>
            </a:r>
            <a:r>
              <a:rPr lang="ko-KR" altLang="en-US" sz="1000" dirty="0"/>
              <a:t> 리소스에 대한 경로</a:t>
            </a:r>
            <a:endParaRPr lang="en-US" altLang="ko-KR" sz="1000" dirty="0"/>
          </a:p>
          <a:p>
            <a:pPr marL="228600" indent="-228600" defTabSz="360000">
              <a:lnSpc>
                <a:spcPct val="150000"/>
              </a:lnSpc>
              <a:buAutoNum type="arabicPeriod"/>
            </a:pPr>
            <a:r>
              <a:rPr lang="en-US" altLang="ko-KR" sz="1000" dirty="0">
                <a:solidFill>
                  <a:srgbClr val="FF0000"/>
                </a:solidFill>
              </a:rPr>
              <a:t>query</a:t>
            </a:r>
            <a:r>
              <a:rPr lang="en-US" altLang="ko-KR" sz="1000" dirty="0"/>
              <a:t> : </a:t>
            </a:r>
            <a:r>
              <a:rPr lang="ko-KR" altLang="en-US" sz="1000" dirty="0" err="1"/>
              <a:t>요청받을</a:t>
            </a:r>
            <a:r>
              <a:rPr lang="ko-KR" altLang="en-US" sz="1000" dirty="0"/>
              <a:t> 리소스의 범위를 좁히기 위해 질문이나 질의로 식별할 수 있음</a:t>
            </a:r>
            <a:br>
              <a:rPr lang="en-US" altLang="ko-KR" sz="1000" dirty="0"/>
            </a:br>
            <a:r>
              <a:rPr lang="en-US" altLang="ko-KR" sz="1000" dirty="0"/>
              <a:t>- key=value </a:t>
            </a:r>
            <a:r>
              <a:rPr lang="ko-KR" altLang="en-US" sz="1000" dirty="0"/>
              <a:t>형식을 가짐</a:t>
            </a:r>
            <a:br>
              <a:rPr lang="en-US" altLang="ko-KR" sz="1000" dirty="0"/>
            </a:br>
            <a:r>
              <a:rPr lang="en-US" altLang="ko-KR" sz="1000" dirty="0"/>
              <a:t>(Ex. </a:t>
            </a:r>
            <a:r>
              <a:rPr lang="en-US" altLang="ko-KR" sz="1000" dirty="0">
                <a:hlinkClick r:id="rId3"/>
              </a:rPr>
              <a:t>https://www.google.co.kr/search?q=</a:t>
            </a:r>
            <a:r>
              <a:rPr lang="ko-KR" altLang="en-US" sz="1000" dirty="0">
                <a:hlinkClick r:id="rId3"/>
              </a:rPr>
              <a:t>코로나</a:t>
            </a:r>
            <a:r>
              <a:rPr lang="en-US" altLang="ko-KR" sz="1000" dirty="0"/>
              <a:t> </a:t>
            </a:r>
            <a:r>
              <a:rPr lang="ko-KR" altLang="en-US" sz="1000" dirty="0"/>
              <a:t>에서 </a:t>
            </a:r>
            <a:r>
              <a:rPr lang="en-US" altLang="ko-KR" sz="1000" dirty="0"/>
              <a:t>path</a:t>
            </a:r>
            <a:r>
              <a:rPr lang="ko-KR" altLang="en-US" sz="1000" dirty="0"/>
              <a:t>는 </a:t>
            </a:r>
            <a:r>
              <a:rPr lang="en-US" altLang="ko-KR" sz="1000" dirty="0"/>
              <a:t>“search”</a:t>
            </a:r>
            <a:r>
              <a:rPr lang="ko-KR" altLang="en-US" sz="1000" dirty="0"/>
              <a:t>이고 </a:t>
            </a:r>
            <a:r>
              <a:rPr lang="en-US" altLang="ko-KR" sz="1000" dirty="0"/>
              <a:t>query</a:t>
            </a:r>
            <a:r>
              <a:rPr lang="ko-KR" altLang="en-US" sz="1000" dirty="0"/>
              <a:t>는 </a:t>
            </a:r>
            <a:r>
              <a:rPr lang="en-US" altLang="ko-KR" sz="1000" dirty="0"/>
              <a:t>“q=</a:t>
            </a:r>
            <a:r>
              <a:rPr lang="ko-KR" altLang="en-US" sz="1000" dirty="0"/>
              <a:t>코로나</a:t>
            </a:r>
            <a:r>
              <a:rPr lang="en-US" altLang="ko-KR" sz="1000" dirty="0"/>
              <a:t>” </a:t>
            </a:r>
            <a:r>
              <a:rPr lang="ko-KR" altLang="en-US" sz="1000" dirty="0"/>
              <a:t>이다</a:t>
            </a:r>
            <a:r>
              <a:rPr lang="en-US" altLang="ko-KR" sz="1000" dirty="0"/>
              <a:t>.)</a:t>
            </a:r>
          </a:p>
          <a:p>
            <a:pPr marL="228600" indent="-228600" defTabSz="360000">
              <a:lnSpc>
                <a:spcPct val="150000"/>
              </a:lnSpc>
              <a:buAutoNum type="arabicPeriod"/>
            </a:pPr>
            <a:r>
              <a:rPr lang="en-US" altLang="ko-KR" sz="1000" dirty="0">
                <a:solidFill>
                  <a:srgbClr val="FF0000"/>
                </a:solidFill>
              </a:rPr>
              <a:t>fragment</a:t>
            </a:r>
            <a:r>
              <a:rPr lang="en-US" altLang="ko-KR" sz="1000" dirty="0"/>
              <a:t> : </a:t>
            </a:r>
            <a:r>
              <a:rPr lang="ko-KR" altLang="en-US" sz="1000" dirty="0"/>
              <a:t>부분 식별자로 북마크 역할을 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서버로 보내지지 않는다</a:t>
            </a:r>
            <a:r>
              <a:rPr lang="en-US" altLang="ko-KR" sz="1000" dirty="0"/>
              <a:t>.</a:t>
            </a:r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CFD526-5808-54C6-3305-DE9F3F2A47E3}"/>
              </a:ext>
            </a:extLst>
          </p:cNvPr>
          <p:cNvSpPr txBox="1"/>
          <p:nvPr/>
        </p:nvSpPr>
        <p:spPr>
          <a:xfrm>
            <a:off x="0" y="6612091"/>
            <a:ext cx="2216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http : Hypertext Transfer Protocol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7FC8F1-2A1E-799F-2098-D8380DC0C13E}"/>
              </a:ext>
            </a:extLst>
          </p:cNvPr>
          <p:cNvSpPr txBox="1"/>
          <p:nvPr/>
        </p:nvSpPr>
        <p:spPr>
          <a:xfrm>
            <a:off x="6412864" y="790868"/>
            <a:ext cx="5779136" cy="2417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00">
              <a:lnSpc>
                <a:spcPct val="150000"/>
              </a:lnSpc>
            </a:pPr>
            <a:r>
              <a:rPr lang="en-US" altLang="ko-KR" sz="1200" dirty="0"/>
              <a:t>URI </a:t>
            </a:r>
            <a:r>
              <a:rPr lang="ko-KR" altLang="en-US" sz="1200" dirty="0"/>
              <a:t>예시</a:t>
            </a:r>
            <a:endParaRPr lang="en-US" altLang="ko-KR" sz="1200" dirty="0"/>
          </a:p>
          <a:p>
            <a:pPr defTabSz="360000">
              <a:lnSpc>
                <a:spcPct val="150000"/>
              </a:lnSpc>
            </a:pPr>
            <a:r>
              <a:rPr lang="en-US" altLang="ko-KR" sz="1000" dirty="0">
                <a:hlinkClick r:id="rId4"/>
              </a:rPr>
              <a:t>https://john.doe@www.example.com:123/forum/questions/?tag=networking&amp;order=newest#top</a:t>
            </a:r>
            <a:endParaRPr lang="en-US" altLang="ko-KR" sz="1000" dirty="0"/>
          </a:p>
          <a:p>
            <a:pPr defTabSz="360000">
              <a:lnSpc>
                <a:spcPct val="150000"/>
              </a:lnSpc>
            </a:pPr>
            <a:r>
              <a:rPr lang="en-US" altLang="ko-KR" sz="1000" dirty="0"/>
              <a:t>scheme: </a:t>
            </a:r>
            <a:r>
              <a:rPr lang="en-US" altLang="ko-KR" sz="1000" dirty="0">
                <a:solidFill>
                  <a:srgbClr val="FF0000"/>
                </a:solidFill>
              </a:rPr>
              <a:t>https</a:t>
            </a:r>
          </a:p>
          <a:p>
            <a:pPr defTabSz="360000">
              <a:lnSpc>
                <a:spcPct val="150000"/>
              </a:lnSpc>
            </a:pPr>
            <a:r>
              <a:rPr lang="en-US" altLang="ko-KR" sz="1000" dirty="0"/>
              <a:t>authority:</a:t>
            </a:r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userinfo</a:t>
            </a:r>
            <a:r>
              <a:rPr lang="en-US" altLang="ko-KR" sz="1000" dirty="0"/>
              <a:t>: </a:t>
            </a:r>
            <a:r>
              <a:rPr lang="en-US" altLang="ko-KR" sz="1000" dirty="0" err="1">
                <a:solidFill>
                  <a:srgbClr val="FF0000"/>
                </a:solidFill>
              </a:rPr>
              <a:t>john.doe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host: </a:t>
            </a:r>
            <a:r>
              <a:rPr lang="en-US" altLang="ko-KR" sz="1000" dirty="0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www.example.com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port: </a:t>
            </a:r>
            <a:r>
              <a:rPr lang="en-US" altLang="ko-KR" sz="1000" dirty="0">
                <a:solidFill>
                  <a:srgbClr val="FF0000"/>
                </a:solidFill>
              </a:rPr>
              <a:t>123</a:t>
            </a:r>
          </a:p>
          <a:p>
            <a:pPr defTabSz="360000">
              <a:lnSpc>
                <a:spcPct val="150000"/>
              </a:lnSpc>
            </a:pPr>
            <a:r>
              <a:rPr lang="en-US" altLang="ko-KR" sz="1000" dirty="0"/>
              <a:t>path: </a:t>
            </a:r>
            <a:r>
              <a:rPr lang="en-US" altLang="ko-KR" sz="1000" dirty="0">
                <a:solidFill>
                  <a:srgbClr val="FF0000"/>
                </a:solidFill>
              </a:rPr>
              <a:t>forum/questions</a:t>
            </a:r>
          </a:p>
          <a:p>
            <a:pPr defTabSz="360000">
              <a:lnSpc>
                <a:spcPct val="150000"/>
              </a:lnSpc>
            </a:pPr>
            <a:r>
              <a:rPr lang="en-US" altLang="ko-KR" sz="1000" dirty="0"/>
              <a:t>query: tag=</a:t>
            </a:r>
            <a:r>
              <a:rPr lang="en-US" altLang="ko-KR" sz="1000" dirty="0" err="1">
                <a:solidFill>
                  <a:srgbClr val="FF0000"/>
                </a:solidFill>
              </a:rPr>
              <a:t>networking&amp;order</a:t>
            </a:r>
            <a:r>
              <a:rPr lang="en-US" altLang="ko-KR" sz="1000" dirty="0">
                <a:solidFill>
                  <a:srgbClr val="FF0000"/>
                </a:solidFill>
              </a:rPr>
              <a:t>=newest</a:t>
            </a:r>
          </a:p>
          <a:p>
            <a:pPr defTabSz="360000">
              <a:lnSpc>
                <a:spcPct val="150000"/>
              </a:lnSpc>
            </a:pPr>
            <a:r>
              <a:rPr lang="en-US" altLang="ko-KR" sz="1000" dirty="0"/>
              <a:t>fragment: </a:t>
            </a:r>
            <a:r>
              <a:rPr lang="en-US" altLang="ko-KR" sz="1000" dirty="0">
                <a:solidFill>
                  <a:srgbClr val="FF0000"/>
                </a:solidFill>
              </a:rPr>
              <a:t>top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868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54838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URI (Uniform Resource Identifier, </a:t>
            </a:r>
            <a:r>
              <a:rPr lang="ko-KR" altLang="en-US" sz="1500" dirty="0"/>
              <a:t>통합자원식별자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6786881" cy="2786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00">
              <a:lnSpc>
                <a:spcPct val="150000"/>
              </a:lnSpc>
            </a:pPr>
            <a:r>
              <a:rPr lang="en-US" altLang="ko-KR" sz="1200" dirty="0"/>
              <a:t>URI</a:t>
            </a:r>
            <a:r>
              <a:rPr lang="ko-KR" altLang="en-US" sz="1200" dirty="0"/>
              <a:t>의 하위 개념</a:t>
            </a:r>
            <a:endParaRPr lang="en-US" altLang="ko-KR" sz="1200" dirty="0"/>
          </a:p>
          <a:p>
            <a:pPr defTabSz="360000">
              <a:lnSpc>
                <a:spcPct val="150000"/>
              </a:lnSpc>
            </a:pPr>
            <a:r>
              <a:rPr lang="en-US" altLang="ko-KR" sz="1200" dirty="0"/>
              <a:t>URL (Uniform Resource Locator)</a:t>
            </a:r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Web Address</a:t>
            </a:r>
            <a:r>
              <a:rPr lang="ko-KR" altLang="en-US" sz="1000" dirty="0"/>
              <a:t>라고도 불리며 </a:t>
            </a:r>
            <a:r>
              <a:rPr lang="en-US" altLang="ko-KR" sz="1000" dirty="0"/>
              <a:t>URI</a:t>
            </a:r>
            <a:r>
              <a:rPr lang="ko-KR" altLang="en-US" sz="1000" dirty="0"/>
              <a:t>에서 자원의 위치</a:t>
            </a:r>
            <a:r>
              <a:rPr lang="en-US" altLang="ko-KR" sz="1000" dirty="0"/>
              <a:t> (</a:t>
            </a:r>
            <a:r>
              <a:rPr lang="ko-KR" altLang="en-US" sz="1000" dirty="0"/>
              <a:t>파일 위치</a:t>
            </a:r>
            <a:r>
              <a:rPr lang="en-US" altLang="ko-KR" sz="1000" dirty="0"/>
              <a:t>)</a:t>
            </a:r>
            <a:r>
              <a:rPr lang="ko-KR" altLang="en-US" sz="1000" dirty="0"/>
              <a:t>를 나타내는 부분</a:t>
            </a:r>
            <a:endParaRPr lang="en-US" altLang="ko-KR" sz="1000" dirty="0"/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컴퓨터 </a:t>
            </a:r>
            <a:r>
              <a:rPr lang="en-US" altLang="ko-KR" sz="1000" dirty="0"/>
              <a:t>network </a:t>
            </a:r>
            <a:r>
              <a:rPr lang="ko-KR" altLang="en-US" sz="1000" dirty="0"/>
              <a:t>상에서 리소스의 위치를 나타내기 위한 규약</a:t>
            </a:r>
            <a:endParaRPr lang="en-US" altLang="ko-KR" sz="1000" dirty="0"/>
          </a:p>
          <a:p>
            <a:pPr defTabSz="360000">
              <a:lnSpc>
                <a:spcPct val="150000"/>
              </a:lnSpc>
            </a:pPr>
            <a:endParaRPr lang="en-US" altLang="ko-KR" sz="1200" dirty="0"/>
          </a:p>
          <a:p>
            <a:pPr defTabSz="360000">
              <a:lnSpc>
                <a:spcPct val="150000"/>
              </a:lnSpc>
            </a:pPr>
            <a:r>
              <a:rPr lang="en-US" altLang="ko-KR" sz="1200" dirty="0"/>
              <a:t>URN (Uniform Resource Name)</a:t>
            </a:r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Scheme</a:t>
            </a:r>
            <a:r>
              <a:rPr lang="ko-KR" altLang="en-US" sz="1000" dirty="0"/>
              <a:t>을 포함하지 않는다</a:t>
            </a:r>
            <a:r>
              <a:rPr lang="en-US" altLang="ko-KR" sz="1000" dirty="0"/>
              <a:t>.</a:t>
            </a:r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영속적이고</a:t>
            </a:r>
            <a:r>
              <a:rPr lang="en-US" altLang="ko-KR" sz="1000" dirty="0"/>
              <a:t>, </a:t>
            </a:r>
            <a:r>
              <a:rPr lang="ko-KR" altLang="en-US" sz="1000" dirty="0"/>
              <a:t>위치에 독립적인 리소스를 위한 식별자로 사용</a:t>
            </a:r>
            <a:endParaRPr lang="en-US" altLang="ko-KR" sz="1000" dirty="0"/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즉</a:t>
            </a:r>
            <a:r>
              <a:rPr lang="en-US" altLang="ko-KR" sz="1000" dirty="0"/>
              <a:t>, </a:t>
            </a:r>
            <a:r>
              <a:rPr lang="ko-KR" altLang="en-US" sz="1000" dirty="0"/>
              <a:t>리소스의 이름을 뜻한다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하지만</a:t>
            </a:r>
            <a:r>
              <a:rPr lang="en-US" altLang="ko-KR" sz="1000" dirty="0"/>
              <a:t>, </a:t>
            </a:r>
            <a:r>
              <a:rPr lang="ko-KR" altLang="en-US" sz="1000" dirty="0"/>
              <a:t>실제로 리소스에 접근하기 위해서는 </a:t>
            </a:r>
            <a:r>
              <a:rPr lang="en-US" altLang="ko-KR" sz="1000" dirty="0"/>
              <a:t>URL</a:t>
            </a:r>
            <a:r>
              <a:rPr lang="ko-KR" altLang="en-US" sz="1000" dirty="0"/>
              <a:t>이 필요하므로 잘 사용하지 않는다</a:t>
            </a:r>
            <a:r>
              <a:rPr lang="en-US" altLang="ko-KR" sz="1000" dirty="0"/>
              <a:t>.)</a:t>
            </a:r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C8ACB92-0476-EF82-45A1-8D74AEED3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790868"/>
            <a:ext cx="6064886" cy="275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CFD526-5808-54C6-3305-DE9F3F2A47E3}"/>
              </a:ext>
            </a:extLst>
          </p:cNvPr>
          <p:cNvSpPr txBox="1"/>
          <p:nvPr/>
        </p:nvSpPr>
        <p:spPr>
          <a:xfrm>
            <a:off x="0" y="6612091"/>
            <a:ext cx="2216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http : Hypertext Transfer Protocol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099797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54838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URI (Uniform Resource Identifier, </a:t>
            </a:r>
            <a:r>
              <a:rPr lang="ko-KR" altLang="en-US" sz="1500" dirty="0"/>
              <a:t>통합자원식별자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CFD526-5808-54C6-3305-DE9F3F2A47E3}"/>
              </a:ext>
            </a:extLst>
          </p:cNvPr>
          <p:cNvSpPr txBox="1"/>
          <p:nvPr/>
        </p:nvSpPr>
        <p:spPr>
          <a:xfrm>
            <a:off x="0" y="6612091"/>
            <a:ext cx="2216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http : Hypertext Transfer Protocol</a:t>
            </a:r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57A3E8-9310-32E6-B84C-6E22843ED109}"/>
              </a:ext>
            </a:extLst>
          </p:cNvPr>
          <p:cNvSpPr txBox="1"/>
          <p:nvPr/>
        </p:nvSpPr>
        <p:spPr>
          <a:xfrm>
            <a:off x="463549" y="943268"/>
            <a:ext cx="4714241" cy="570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00">
              <a:lnSpc>
                <a:spcPct val="150000"/>
              </a:lnSpc>
            </a:pPr>
            <a:r>
              <a:rPr lang="en-US" altLang="ko-KR" sz="1200" dirty="0"/>
              <a:t>Uri</a:t>
            </a:r>
            <a:r>
              <a:rPr lang="ko-KR" altLang="en-US" sz="1200" dirty="0"/>
              <a:t> 객체</a:t>
            </a:r>
            <a:endParaRPr lang="en-US" altLang="ko-KR" sz="1200" dirty="0"/>
          </a:p>
          <a:p>
            <a:pPr defTabSz="360000">
              <a:lnSpc>
                <a:spcPct val="150000"/>
              </a:lnSpc>
            </a:pPr>
            <a:endParaRPr lang="ko-KR" altLang="en-US" sz="1000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CEF5E7B-9DDD-0DE8-7D8C-2AA9D8F70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313447"/>
              </p:ext>
            </p:extLst>
          </p:nvPr>
        </p:nvGraphicFramePr>
        <p:xfrm>
          <a:off x="380237" y="1550712"/>
          <a:ext cx="4466082" cy="2385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653">
                  <a:extLst>
                    <a:ext uri="{9D8B030D-6E8A-4147-A177-3AD203B41FA5}">
                      <a16:colId xmlns:a16="http://schemas.microsoft.com/office/drawing/2014/main" val="1250261375"/>
                    </a:ext>
                  </a:extLst>
                </a:gridCol>
                <a:gridCol w="1574348">
                  <a:extLst>
                    <a:ext uri="{9D8B030D-6E8A-4147-A177-3AD203B41FA5}">
                      <a16:colId xmlns:a16="http://schemas.microsoft.com/office/drawing/2014/main" val="834018313"/>
                    </a:ext>
                  </a:extLst>
                </a:gridCol>
                <a:gridCol w="2052081">
                  <a:extLst>
                    <a:ext uri="{9D8B030D-6E8A-4147-A177-3AD203B41FA5}">
                      <a16:colId xmlns:a16="http://schemas.microsoft.com/office/drawing/2014/main" val="3671220302"/>
                    </a:ext>
                  </a:extLst>
                </a:gridCol>
              </a:tblGrid>
              <a:tr h="29816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변환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Method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415425"/>
                  </a:ext>
                </a:extLst>
              </a:tr>
              <a:tr h="2981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Uri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parse(String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uriString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String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문자열을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Uri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객체로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86510"/>
                  </a:ext>
                </a:extLst>
              </a:tr>
              <a:tr h="2981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toString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 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Uri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객체를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String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문자열로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724189"/>
                  </a:ext>
                </a:extLst>
              </a:tr>
              <a:tr h="2981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Uri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fromFile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(File file)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파일로부터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Uri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객체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394877"/>
                  </a:ext>
                </a:extLst>
              </a:tr>
              <a:tr h="2981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getScheme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 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URI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scheme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813098"/>
                  </a:ext>
                </a:extLst>
              </a:tr>
              <a:tr h="2981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getHost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 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URI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host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887307"/>
                  </a:ext>
                </a:extLst>
              </a:tr>
              <a:tr h="2981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getPort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 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URI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port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6846557"/>
                  </a:ext>
                </a:extLst>
              </a:tr>
              <a:tr h="2981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getPath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 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URI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path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22403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06F5D37-5A8C-7CAA-8ED8-67E1ED444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8962" y="1550712"/>
            <a:ext cx="2847025" cy="50613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278DC69-8324-EED4-D49E-48ACF61CF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2352" y="1550712"/>
            <a:ext cx="3397647" cy="506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88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인텐트 </a:t>
            </a:r>
            <a:r>
              <a:rPr lang="en-US" altLang="ko-KR" sz="1500" dirty="0"/>
              <a:t>(Intent)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B14B06-BA4D-100E-0859-A78BBDAB955D}"/>
              </a:ext>
            </a:extLst>
          </p:cNvPr>
          <p:cNvSpPr txBox="1"/>
          <p:nvPr/>
        </p:nvSpPr>
        <p:spPr>
          <a:xfrm>
            <a:off x="311148" y="790868"/>
            <a:ext cx="5446921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개발자의 의도</a:t>
            </a:r>
            <a:r>
              <a:rPr lang="en-US" altLang="ko-KR" sz="1000" dirty="0"/>
              <a:t>(intent)</a:t>
            </a:r>
            <a:r>
              <a:rPr lang="ko-KR" altLang="en-US" sz="1000" dirty="0"/>
              <a:t>가 들어간</a:t>
            </a:r>
            <a:r>
              <a:rPr lang="en-US" altLang="ko-KR" sz="1000" dirty="0"/>
              <a:t>, App </a:t>
            </a:r>
            <a:r>
              <a:rPr lang="ko-KR" altLang="en-US" sz="1000" dirty="0"/>
              <a:t>구성요소가 해야 할 작업을 시스템에 요청하는 객체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Android</a:t>
            </a:r>
            <a:r>
              <a:rPr lang="ko-KR" altLang="en-US" sz="1000" dirty="0"/>
              <a:t>의 구성요소 중 </a:t>
            </a:r>
            <a:r>
              <a:rPr lang="en-US" altLang="ko-KR" sz="1000" dirty="0"/>
              <a:t>‘Activity’, ‘Service’, ‘Broadcast Receiver’</a:t>
            </a:r>
            <a:r>
              <a:rPr lang="ko-KR" altLang="en-US" sz="1000" dirty="0"/>
              <a:t>는 </a:t>
            </a:r>
            <a:r>
              <a:rPr lang="en-US" altLang="ko-KR" sz="1000" dirty="0"/>
              <a:t>intent</a:t>
            </a:r>
            <a:r>
              <a:rPr lang="ko-KR" altLang="en-US" sz="1000" dirty="0"/>
              <a:t>에 의해 시작된다</a:t>
            </a:r>
            <a:r>
              <a:rPr lang="en-US" altLang="ko-KR" sz="10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B6C6B3-178A-8C97-CF5E-17765970A3A7}"/>
              </a:ext>
            </a:extLst>
          </p:cNvPr>
          <p:cNvSpPr txBox="1"/>
          <p:nvPr/>
        </p:nvSpPr>
        <p:spPr>
          <a:xfrm>
            <a:off x="311148" y="1465316"/>
            <a:ext cx="6097904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/>
              <a:t>Intent </a:t>
            </a:r>
            <a:r>
              <a:rPr lang="en-US" altLang="ko-KR" sz="1000" dirty="0" err="1"/>
              <a:t>intent</a:t>
            </a:r>
            <a:r>
              <a:rPr lang="en-US" altLang="ko-KR" sz="1000" dirty="0"/>
              <a:t> = new Intent(); // intent </a:t>
            </a:r>
            <a:r>
              <a:rPr lang="ko-KR" altLang="en-US" sz="1000" dirty="0"/>
              <a:t>객체 생성</a:t>
            </a:r>
          </a:p>
          <a:p>
            <a:endParaRPr lang="ko-KR" altLang="en-US" sz="1000" dirty="0"/>
          </a:p>
          <a:p>
            <a:r>
              <a:rPr lang="en-US" altLang="ko-KR" sz="1000" dirty="0"/>
              <a:t>// ... </a:t>
            </a:r>
            <a:r>
              <a:rPr lang="ko-KR" altLang="en-US" sz="1000" dirty="0"/>
              <a:t>중략 </a:t>
            </a:r>
            <a:r>
              <a:rPr lang="en-US" altLang="ko-KR" sz="1000" dirty="0"/>
              <a:t>...</a:t>
            </a:r>
          </a:p>
          <a:p>
            <a:endParaRPr lang="en-US" altLang="ko-KR" sz="1000" dirty="0"/>
          </a:p>
          <a:p>
            <a:r>
              <a:rPr lang="en-US" altLang="ko-KR" sz="1000" dirty="0" err="1"/>
              <a:t>startActivity</a:t>
            </a:r>
            <a:r>
              <a:rPr lang="en-US" altLang="ko-KR" sz="1000" dirty="0"/>
              <a:t>(intent); // </a:t>
            </a:r>
            <a:r>
              <a:rPr lang="ko-KR" altLang="en-US" sz="1000" dirty="0"/>
              <a:t>액티비티의 실행을 시스템에 요청</a:t>
            </a:r>
          </a:p>
          <a:p>
            <a:r>
              <a:rPr lang="en-US" altLang="ko-KR" sz="1000" dirty="0" err="1"/>
              <a:t>startService</a:t>
            </a:r>
            <a:r>
              <a:rPr lang="en-US" altLang="ko-KR" sz="1000" dirty="0"/>
              <a:t>(intent); // </a:t>
            </a:r>
            <a:r>
              <a:rPr lang="ko-KR" altLang="en-US" sz="1000" dirty="0"/>
              <a:t>서비스의 실행을 시스템에 요청</a:t>
            </a:r>
          </a:p>
          <a:p>
            <a:r>
              <a:rPr lang="en-US" altLang="ko-KR" sz="1000" dirty="0" err="1"/>
              <a:t>sendBroadcast</a:t>
            </a:r>
            <a:r>
              <a:rPr lang="en-US" altLang="ko-KR" sz="1000" dirty="0"/>
              <a:t>(intent); // </a:t>
            </a:r>
            <a:r>
              <a:rPr lang="ko-KR" altLang="en-US" sz="1000" dirty="0" err="1"/>
              <a:t>브로드캐스트를</a:t>
            </a:r>
            <a:r>
              <a:rPr lang="ko-KR" altLang="en-US" sz="1000" dirty="0"/>
              <a:t> 보내서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브로드캐스트</a:t>
            </a:r>
            <a:r>
              <a:rPr lang="ko-KR" altLang="en-US" sz="1000" dirty="0"/>
              <a:t> 수신기의 시작을 시스템에 요청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0F7077-AA74-5AC1-7EE8-6BBE17BDBDC1}"/>
              </a:ext>
            </a:extLst>
          </p:cNvPr>
          <p:cNvSpPr txBox="1"/>
          <p:nvPr/>
        </p:nvSpPr>
        <p:spPr>
          <a:xfrm>
            <a:off x="311148" y="2934587"/>
            <a:ext cx="6786881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00">
              <a:lnSpc>
                <a:spcPct val="150000"/>
              </a:lnSpc>
            </a:pPr>
            <a:r>
              <a:rPr lang="en-US" altLang="ko-KR" sz="1000" dirty="0"/>
              <a:t>Intent</a:t>
            </a:r>
            <a:r>
              <a:rPr lang="ko-KR" altLang="en-US" sz="1000" dirty="0"/>
              <a:t>의 종류</a:t>
            </a:r>
          </a:p>
        </p:txBody>
      </p:sp>
    </p:spTree>
    <p:extLst>
      <p:ext uri="{BB962C8B-B14F-4D97-AF65-F5344CB8AC3E}">
        <p14:creationId xmlns:p14="http://schemas.microsoft.com/office/powerpoint/2010/main" val="2213463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Intent – Intent filter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397C366F-C388-D535-EFA7-77FA5B73C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193" y="855614"/>
            <a:ext cx="2786457" cy="9065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90D56E6-4EEA-1F52-D69C-29CD8B4BF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194" y="1799917"/>
            <a:ext cx="3528738" cy="223898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96D244C-0468-03D5-0F82-F6CB5C5828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320" y="1806234"/>
            <a:ext cx="4097872" cy="198138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55C3D91-7966-4CDF-8A8E-C786453BD1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2107" y="4094255"/>
            <a:ext cx="1518750" cy="270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93E6144-0435-2692-BDAB-5BDD93AECD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3563" y="4094255"/>
            <a:ext cx="1518750" cy="270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90E9CE8-76EB-5367-DCEB-D8492FA736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5019" y="4094255"/>
            <a:ext cx="1518750" cy="270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8A26F1F-F42E-2F43-FED3-A2A4B2CAE7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0651" y="4094255"/>
            <a:ext cx="151875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72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액티비티 수명주기 </a:t>
            </a:r>
            <a:r>
              <a:rPr lang="en-US" altLang="ko-KR" sz="1500" dirty="0"/>
              <a:t>(Activity Life Cycle)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90" name="Picture 2" descr="Android fundamentals 02.2: Activity lifecycle and state">
            <a:extLst>
              <a:ext uri="{FF2B5EF4-FFF2-40B4-BE49-F238E27FC236}">
                <a16:creationId xmlns:a16="http://schemas.microsoft.com/office/drawing/2014/main" id="{6F332020-9304-1741-1522-63EC03C6C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857" y="2690238"/>
            <a:ext cx="7255191" cy="323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792D23-F46D-D37B-70F6-B4CC73355035}"/>
              </a:ext>
            </a:extLst>
          </p:cNvPr>
          <p:cNvSpPr txBox="1"/>
          <p:nvPr/>
        </p:nvSpPr>
        <p:spPr>
          <a:xfrm>
            <a:off x="311149" y="771779"/>
            <a:ext cx="7731707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Activity </a:t>
            </a:r>
            <a:r>
              <a:rPr lang="ko-KR" altLang="en-US" sz="1200" dirty="0"/>
              <a:t>의 상태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실행 상태 </a:t>
            </a:r>
            <a:r>
              <a:rPr lang="en-US" altLang="ko-KR" sz="1000" dirty="0"/>
              <a:t>(resumed, running) : Activity</a:t>
            </a:r>
            <a:r>
              <a:rPr lang="ko-KR" altLang="en-US" sz="1000" dirty="0"/>
              <a:t>가 </a:t>
            </a:r>
            <a:r>
              <a:rPr lang="en-US" altLang="ko-KR" sz="1000" dirty="0"/>
              <a:t>foreground</a:t>
            </a:r>
            <a:r>
              <a:rPr lang="ko-KR" altLang="en-US" sz="1000" dirty="0"/>
              <a:t>에 있으며</a:t>
            </a:r>
            <a:r>
              <a:rPr lang="en-US" altLang="ko-KR" sz="1000" dirty="0"/>
              <a:t>, </a:t>
            </a:r>
            <a:r>
              <a:rPr lang="ko-KR" altLang="en-US" sz="1000" dirty="0"/>
              <a:t>사용자의 포커스를 가지고 있는 상태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err="1"/>
              <a:t>일시멈춤</a:t>
            </a:r>
            <a:r>
              <a:rPr lang="ko-KR" altLang="en-US" sz="1000" dirty="0"/>
              <a:t> 상태 </a:t>
            </a:r>
            <a:r>
              <a:rPr lang="en-US" altLang="ko-KR" sz="1000" dirty="0"/>
              <a:t>(paused) : </a:t>
            </a:r>
            <a:r>
              <a:rPr lang="ko-KR" altLang="en-US" sz="1000" dirty="0"/>
              <a:t>다른 </a:t>
            </a:r>
            <a:r>
              <a:rPr lang="en-US" altLang="ko-KR" sz="1000" dirty="0"/>
              <a:t>activity </a:t>
            </a:r>
            <a:r>
              <a:rPr lang="ko-KR" altLang="en-US" sz="1000" dirty="0"/>
              <a:t>가 </a:t>
            </a:r>
            <a:r>
              <a:rPr lang="en-US" altLang="ko-KR" sz="1000" dirty="0"/>
              <a:t>foreground </a:t>
            </a:r>
            <a:r>
              <a:rPr lang="ko-KR" altLang="en-US" sz="1000" dirty="0"/>
              <a:t>에 있으나</a:t>
            </a:r>
            <a:r>
              <a:rPr lang="en-US" altLang="ko-KR" sz="1000" dirty="0"/>
              <a:t>, </a:t>
            </a:r>
            <a:r>
              <a:rPr lang="ko-KR" altLang="en-US" sz="1000" dirty="0"/>
              <a:t>현재 </a:t>
            </a:r>
            <a:r>
              <a:rPr lang="en-US" altLang="ko-KR" sz="1000" dirty="0"/>
              <a:t>activity </a:t>
            </a:r>
            <a:r>
              <a:rPr lang="ko-KR" altLang="en-US" sz="1000" dirty="0"/>
              <a:t>의 일부가 아직 화면에 보이는 상태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정지 상태 </a:t>
            </a:r>
            <a:r>
              <a:rPr lang="en-US" altLang="ko-KR" sz="1000" dirty="0"/>
              <a:t>(stopped) : </a:t>
            </a:r>
            <a:r>
              <a:rPr lang="ko-KR" altLang="en-US" sz="1000" dirty="0"/>
              <a:t>현재 </a:t>
            </a:r>
            <a:r>
              <a:rPr lang="en-US" altLang="ko-KR" sz="1000" dirty="0"/>
              <a:t>activity</a:t>
            </a:r>
            <a:r>
              <a:rPr lang="ko-KR" altLang="en-US" sz="1000" dirty="0"/>
              <a:t> 가 </a:t>
            </a:r>
            <a:r>
              <a:rPr lang="en-US" altLang="ko-KR" sz="1000" dirty="0"/>
              <a:t>background</a:t>
            </a:r>
            <a:r>
              <a:rPr lang="ko-KR" altLang="en-US" sz="1000" dirty="0"/>
              <a:t>에 있으며 화면에서 전혀 보이지 않는 상태</a:t>
            </a:r>
            <a:endParaRPr lang="en-US" altLang="ko-KR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3757CA-F47E-21E0-8B42-C61634BE660A}"/>
              </a:ext>
            </a:extLst>
          </p:cNvPr>
          <p:cNvSpPr txBox="1"/>
          <p:nvPr/>
        </p:nvSpPr>
        <p:spPr>
          <a:xfrm>
            <a:off x="8863705" y="4179375"/>
            <a:ext cx="2801245" cy="2934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현재 사용중인 대부분의 </a:t>
            </a:r>
            <a:r>
              <a:rPr lang="en-US" altLang="ko-KR" sz="1000" dirty="0"/>
              <a:t>resource</a:t>
            </a:r>
            <a:r>
              <a:rPr lang="ko-KR" altLang="en-US" sz="1000" dirty="0"/>
              <a:t>를 반납</a:t>
            </a:r>
            <a:endParaRPr lang="en-US" altLang="ko-KR" sz="10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0469579-0B94-AAFF-F6ED-4551403B0A1C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8248918" y="4326082"/>
            <a:ext cx="614787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44BD640-9A93-282E-4381-C07216FADD3D}"/>
              </a:ext>
            </a:extLst>
          </p:cNvPr>
          <p:cNvSpPr txBox="1"/>
          <p:nvPr/>
        </p:nvSpPr>
        <p:spPr>
          <a:xfrm>
            <a:off x="5241611" y="5853742"/>
            <a:ext cx="3528902" cy="2934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onStop</a:t>
            </a:r>
            <a:r>
              <a:rPr lang="en-US" altLang="ko-KR" sz="1000" dirty="0"/>
              <a:t>(</a:t>
            </a:r>
            <a:r>
              <a:rPr lang="ko-KR" altLang="en-US" sz="1000" dirty="0"/>
              <a:t> </a:t>
            </a:r>
            <a:r>
              <a:rPr lang="en-US" altLang="ko-KR" sz="1000" dirty="0"/>
              <a:t>)</a:t>
            </a:r>
            <a:r>
              <a:rPr lang="ko-KR" altLang="en-US" sz="1000" dirty="0"/>
              <a:t>에서 반납하였던 </a:t>
            </a:r>
            <a:r>
              <a:rPr lang="en-US" altLang="ko-KR" sz="1000" dirty="0"/>
              <a:t>resource</a:t>
            </a:r>
            <a:r>
              <a:rPr lang="ko-KR" altLang="en-US" sz="1000" dirty="0"/>
              <a:t>들을 다시 생성</a:t>
            </a:r>
            <a:endParaRPr lang="en-US" altLang="ko-KR" sz="10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B6E1107-398D-FE5B-1E1F-D1DF178E5D39}"/>
              </a:ext>
            </a:extLst>
          </p:cNvPr>
          <p:cNvCxnSpPr>
            <a:cxnSpLocks/>
          </p:cNvCxnSpPr>
          <p:nvPr/>
        </p:nvCxnSpPr>
        <p:spPr>
          <a:xfrm>
            <a:off x="5789054" y="4990563"/>
            <a:ext cx="0" cy="86317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9A917E7-7AC4-9AFF-A6A1-4218D1B53E87}"/>
              </a:ext>
            </a:extLst>
          </p:cNvPr>
          <p:cNvSpPr txBox="1"/>
          <p:nvPr/>
        </p:nvSpPr>
        <p:spPr>
          <a:xfrm>
            <a:off x="397007" y="5867088"/>
            <a:ext cx="4003543" cy="7550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반드시 구현해야 하는 </a:t>
            </a:r>
            <a:r>
              <a:rPr lang="en-US" altLang="ko-KR" sz="1000" dirty="0"/>
              <a:t>method</a:t>
            </a:r>
            <a:r>
              <a:rPr lang="ko-KR" altLang="en-US" sz="1000" dirty="0"/>
              <a:t>로서 </a:t>
            </a:r>
            <a:r>
              <a:rPr lang="en-US" altLang="ko-KR" sz="1000" dirty="0"/>
              <a:t>activity</a:t>
            </a:r>
            <a:r>
              <a:rPr lang="ko-KR" altLang="en-US" sz="1000" dirty="0"/>
              <a:t>가 생성되면서 호출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중요한 구성요소들을 초기화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setContentView</a:t>
            </a:r>
            <a:r>
              <a:rPr lang="en-US" altLang="ko-KR" sz="1000" dirty="0"/>
              <a:t>( )</a:t>
            </a:r>
            <a:r>
              <a:rPr lang="ko-KR" altLang="en-US" sz="1000" dirty="0"/>
              <a:t>를 호출하여 </a:t>
            </a:r>
            <a:r>
              <a:rPr lang="en-US" altLang="ko-KR" sz="1000" dirty="0"/>
              <a:t>activity</a:t>
            </a:r>
            <a:r>
              <a:rPr lang="ko-KR" altLang="en-US" sz="1000" dirty="0"/>
              <a:t>의 화면을 설정</a:t>
            </a:r>
            <a:endParaRPr lang="en-US" altLang="ko-KR" sz="1000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0E8DCF-F2C5-D672-C7E8-6392E7E8EE11}"/>
              </a:ext>
            </a:extLst>
          </p:cNvPr>
          <p:cNvCxnSpPr>
            <a:cxnSpLocks/>
          </p:cNvCxnSpPr>
          <p:nvPr/>
        </p:nvCxnSpPr>
        <p:spPr>
          <a:xfrm>
            <a:off x="1910367" y="5040165"/>
            <a:ext cx="0" cy="82692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39168C9-862B-DB72-D7FD-5F41B66796F1}"/>
              </a:ext>
            </a:extLst>
          </p:cNvPr>
          <p:cNvCxnSpPr>
            <a:cxnSpLocks/>
          </p:cNvCxnSpPr>
          <p:nvPr/>
        </p:nvCxnSpPr>
        <p:spPr>
          <a:xfrm>
            <a:off x="1910367" y="5040165"/>
            <a:ext cx="36610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5DE349-EE5F-2AE2-1AAB-605E8C3B7528}"/>
              </a:ext>
            </a:extLst>
          </p:cNvPr>
          <p:cNvSpPr txBox="1"/>
          <p:nvPr/>
        </p:nvSpPr>
        <p:spPr>
          <a:xfrm>
            <a:off x="397007" y="5573674"/>
            <a:ext cx="1158256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Callback method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A66AAC-D69D-CBD7-46FA-4676500DC84B}"/>
              </a:ext>
            </a:extLst>
          </p:cNvPr>
          <p:cNvSpPr txBox="1"/>
          <p:nvPr/>
        </p:nvSpPr>
        <p:spPr>
          <a:xfrm>
            <a:off x="7849673" y="3122056"/>
            <a:ext cx="4288665" cy="524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onPause</a:t>
            </a:r>
            <a:r>
              <a:rPr lang="en-US" altLang="ko-KR" sz="1000" dirty="0"/>
              <a:t>(</a:t>
            </a:r>
            <a:r>
              <a:rPr lang="ko-KR" altLang="en-US" sz="1000" dirty="0"/>
              <a:t> </a:t>
            </a:r>
            <a:r>
              <a:rPr lang="en-US" altLang="ko-KR" sz="1000" dirty="0"/>
              <a:t>)</a:t>
            </a:r>
            <a:r>
              <a:rPr lang="ko-KR" altLang="en-US" sz="1000" dirty="0"/>
              <a:t>를 재정의하여 일시 멈춤 상태에 해당되는 동작 수행 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onStop</a:t>
            </a:r>
            <a:r>
              <a:rPr lang="en-US" altLang="ko-KR" sz="1000" dirty="0"/>
              <a:t>(</a:t>
            </a:r>
            <a:r>
              <a:rPr lang="ko-KR" altLang="en-US" sz="1000" dirty="0"/>
              <a:t> </a:t>
            </a:r>
            <a:r>
              <a:rPr lang="en-US" altLang="ko-KR" sz="1000" dirty="0"/>
              <a:t>)</a:t>
            </a:r>
            <a:r>
              <a:rPr lang="ko-KR" altLang="en-US" sz="1000" dirty="0"/>
              <a:t>이 호출될 수 있기 때문에 변경사항 저장</a:t>
            </a:r>
            <a:endParaRPr lang="en-US" altLang="ko-KR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E21D5C-B6F1-DB60-0375-5C5F0F777565}"/>
              </a:ext>
            </a:extLst>
          </p:cNvPr>
          <p:cNvSpPr txBox="1"/>
          <p:nvPr/>
        </p:nvSpPr>
        <p:spPr>
          <a:xfrm>
            <a:off x="8062174" y="2714468"/>
            <a:ext cx="1158256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Callback method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D7A7CF7-D3D7-28B4-9803-269FAE2C3EEE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7456868" y="3384179"/>
            <a:ext cx="392805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217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Activity Life Cycle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504AB0E-6DC9-0A66-4478-5C28D62F7625}"/>
              </a:ext>
            </a:extLst>
          </p:cNvPr>
          <p:cNvSpPr txBox="1"/>
          <p:nvPr/>
        </p:nvSpPr>
        <p:spPr>
          <a:xfrm>
            <a:off x="311149" y="771779"/>
            <a:ext cx="4866641" cy="56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err="1"/>
              <a:t>LifeCycle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A78DE71-D184-DE73-4BC4-31929B7CF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907" y="1619388"/>
            <a:ext cx="5886178" cy="417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4085F7BB-1E92-E2A4-8770-59097B5D2C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33" b="25225"/>
          <a:stretch/>
        </p:blipFill>
        <p:spPr bwMode="auto">
          <a:xfrm>
            <a:off x="1553173" y="746498"/>
            <a:ext cx="2472540" cy="603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694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액티비티 상태 저장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B9E18E7B-2880-7569-5435-9A468E7DB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49" y="1657971"/>
            <a:ext cx="4843341" cy="2780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9E1464-CBFA-A07E-7345-5EA2804743EA}"/>
              </a:ext>
            </a:extLst>
          </p:cNvPr>
          <p:cNvSpPr txBox="1"/>
          <p:nvPr/>
        </p:nvSpPr>
        <p:spPr>
          <a:xfrm>
            <a:off x="311149" y="771779"/>
            <a:ext cx="9637781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Activity</a:t>
            </a:r>
            <a:r>
              <a:rPr lang="ko-KR" altLang="en-US" sz="1000" dirty="0"/>
              <a:t>안에서 사용자가 변경한 내용들은 메모리에 보존된다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onPause</a:t>
            </a:r>
            <a:r>
              <a:rPr lang="en-US" altLang="ko-KR" sz="1000" dirty="0"/>
              <a:t>( )</a:t>
            </a:r>
            <a:r>
              <a:rPr lang="ko-KR" altLang="en-US" sz="1000" dirty="0"/>
              <a:t>를 호출하기 전에 </a:t>
            </a:r>
            <a:r>
              <a:rPr lang="en-US" altLang="ko-KR" sz="1000" dirty="0" err="1"/>
              <a:t>onSaveInstanceState</a:t>
            </a:r>
            <a:r>
              <a:rPr lang="en-US" altLang="ko-KR" sz="1000" dirty="0"/>
              <a:t>( )</a:t>
            </a:r>
            <a:r>
              <a:rPr lang="ko-KR" altLang="en-US" sz="1000" dirty="0"/>
              <a:t>를 호출하여 </a:t>
            </a:r>
            <a:r>
              <a:rPr lang="en-US" altLang="ko-KR" sz="1000" dirty="0"/>
              <a:t>Bundle </a:t>
            </a:r>
            <a:r>
              <a:rPr lang="ko-KR" altLang="en-US" sz="1000" dirty="0"/>
              <a:t>객체에 </a:t>
            </a:r>
            <a:r>
              <a:rPr lang="en-US" altLang="ko-KR" sz="1000" dirty="0"/>
              <a:t>activity</a:t>
            </a:r>
            <a:r>
              <a:rPr lang="ko-KR" altLang="en-US" sz="1000" dirty="0"/>
              <a:t>의 동적인 상태를 저장한다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App</a:t>
            </a:r>
            <a:r>
              <a:rPr lang="ko-KR" altLang="en-US" sz="1000" dirty="0"/>
              <a:t>이 </a:t>
            </a:r>
            <a:r>
              <a:rPr lang="en-US" altLang="ko-KR" sz="1000" dirty="0" err="1"/>
              <a:t>destory</a:t>
            </a:r>
            <a:r>
              <a:rPr lang="ko-KR" altLang="en-US" sz="1000" dirty="0"/>
              <a:t>된 후</a:t>
            </a:r>
            <a:r>
              <a:rPr lang="en-US" altLang="ko-KR" sz="1000" dirty="0"/>
              <a:t>, </a:t>
            </a:r>
            <a:r>
              <a:rPr lang="ko-KR" altLang="en-US" sz="1000" dirty="0"/>
              <a:t>다시 </a:t>
            </a:r>
            <a:r>
              <a:rPr lang="en-US" altLang="ko-KR" sz="1000" dirty="0"/>
              <a:t>create</a:t>
            </a:r>
            <a:r>
              <a:rPr lang="ko-KR" altLang="en-US" sz="1000" dirty="0"/>
              <a:t>될 때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onCreate</a:t>
            </a:r>
            <a:r>
              <a:rPr lang="en-US" altLang="ko-KR" sz="1000" dirty="0"/>
              <a:t>( ) </a:t>
            </a:r>
            <a:r>
              <a:rPr lang="ko-KR" altLang="en-US" sz="1000" dirty="0"/>
              <a:t>메소드 다음으로 </a:t>
            </a:r>
            <a:r>
              <a:rPr lang="en-US" altLang="ko-KR" sz="1000" dirty="0" err="1"/>
              <a:t>onRestoreInstanceState</a:t>
            </a:r>
            <a:r>
              <a:rPr lang="en-US" altLang="ko-KR" sz="1000" dirty="0"/>
              <a:t>( )</a:t>
            </a:r>
            <a:r>
              <a:rPr lang="ko-KR" altLang="en-US" sz="1000" dirty="0"/>
              <a:t>를 호출하여 이전에 저장했던 </a:t>
            </a:r>
            <a:r>
              <a:rPr lang="en-US" altLang="ko-KR" sz="1000" dirty="0"/>
              <a:t>activity</a:t>
            </a:r>
            <a:r>
              <a:rPr lang="ko-KR" altLang="en-US" sz="1000" dirty="0"/>
              <a:t>의 상태를 불러온다</a:t>
            </a:r>
            <a:r>
              <a:rPr lang="en-US" altLang="ko-KR" sz="1000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61D03C5-2F24-8F7E-A86F-1531F0C2F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937" y="1881574"/>
            <a:ext cx="2842527" cy="46994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0411905-013D-A629-00D5-D0FEE153B0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4676" y="1881574"/>
            <a:ext cx="1393750" cy="24777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9E855E6-5D48-FE3C-2691-43E9B73237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5180" y="4826417"/>
            <a:ext cx="2472743" cy="139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06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4990</TotalTime>
  <Words>1540</Words>
  <Application>Microsoft Office PowerPoint</Application>
  <PresentationFormat>와이드스크린</PresentationFormat>
  <Paragraphs>195</Paragraphs>
  <Slides>15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Android 학습 보고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학습 보고</dc:title>
  <dc:creator>설 진우(Felix)</dc:creator>
  <cp:lastModifiedBy>설 진우(Felix)</cp:lastModifiedBy>
  <cp:revision>111</cp:revision>
  <dcterms:created xsi:type="dcterms:W3CDTF">2024-04-09T08:20:40Z</dcterms:created>
  <dcterms:modified xsi:type="dcterms:W3CDTF">2024-05-07T09:09:15Z</dcterms:modified>
</cp:coreProperties>
</file>